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6840538" cy="990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315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3041" y="1621191"/>
            <a:ext cx="5814457" cy="3448756"/>
          </a:xfrm>
        </p:spPr>
        <p:txBody>
          <a:bodyPr anchor="b"/>
          <a:lstStyle>
            <a:lvl1pPr algn="ctr">
              <a:defRPr sz="4489"/>
            </a:lvl1pPr>
          </a:lstStyle>
          <a:p>
            <a:r>
              <a:rPr lang="fr-FR"/>
              <a:t>Modifiez le style du titre</a:t>
            </a:r>
            <a:endParaRPr lang="en-US" dirty="0"/>
          </a:p>
        </p:txBody>
      </p:sp>
      <p:sp>
        <p:nvSpPr>
          <p:cNvPr id="3" name="Subtitle 2"/>
          <p:cNvSpPr>
            <a:spLocks noGrp="1"/>
          </p:cNvSpPr>
          <p:nvPr>
            <p:ph type="subTitle" idx="1"/>
          </p:nvPr>
        </p:nvSpPr>
        <p:spPr>
          <a:xfrm>
            <a:off x="855067" y="5202944"/>
            <a:ext cx="5130404" cy="2391656"/>
          </a:xfrm>
        </p:spPr>
        <p:txBody>
          <a:bodyPr/>
          <a:lstStyle>
            <a:lvl1pPr marL="0" indent="0" algn="ctr">
              <a:buNone/>
              <a:defRPr sz="1795"/>
            </a:lvl1pPr>
            <a:lvl2pPr marL="342031" indent="0" algn="ctr">
              <a:buNone/>
              <a:defRPr sz="1496"/>
            </a:lvl2pPr>
            <a:lvl3pPr marL="684063" indent="0" algn="ctr">
              <a:buNone/>
              <a:defRPr sz="1347"/>
            </a:lvl3pPr>
            <a:lvl4pPr marL="1026094" indent="0" algn="ctr">
              <a:buNone/>
              <a:defRPr sz="1197"/>
            </a:lvl4pPr>
            <a:lvl5pPr marL="1368125" indent="0" algn="ctr">
              <a:buNone/>
              <a:defRPr sz="1197"/>
            </a:lvl5pPr>
            <a:lvl6pPr marL="1710157" indent="0" algn="ctr">
              <a:buNone/>
              <a:defRPr sz="1197"/>
            </a:lvl6pPr>
            <a:lvl7pPr marL="2052188" indent="0" algn="ctr">
              <a:buNone/>
              <a:defRPr sz="1197"/>
            </a:lvl7pPr>
            <a:lvl8pPr marL="2394219" indent="0" algn="ctr">
              <a:buNone/>
              <a:defRPr sz="1197"/>
            </a:lvl8pPr>
            <a:lvl9pPr marL="2736251" indent="0" algn="ctr">
              <a:buNone/>
              <a:defRPr sz="1197"/>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4621CEF-7666-4D4B-99D0-8EDA49C7D85F}" type="datetimeFigureOut">
              <a:rPr lang="fr-FR" smtClean="0"/>
              <a:t>01/07/2024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4262420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621CEF-7666-4D4B-99D0-8EDA49C7D85F}" type="datetimeFigureOut">
              <a:rPr lang="fr-FR" smtClean="0"/>
              <a:t>01/07/2024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2600937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95260" y="527403"/>
            <a:ext cx="1474991"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0288" y="527403"/>
            <a:ext cx="4339466"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621CEF-7666-4D4B-99D0-8EDA49C7D85F}" type="datetimeFigureOut">
              <a:rPr lang="fr-FR" smtClean="0"/>
              <a:t>01/07/2024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83911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4621CEF-7666-4D4B-99D0-8EDA49C7D85F}" type="datetimeFigureOut">
              <a:rPr lang="fr-FR" smtClean="0"/>
              <a:t>01/07/2024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296572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6725" y="2469624"/>
            <a:ext cx="5899964" cy="4120620"/>
          </a:xfrm>
        </p:spPr>
        <p:txBody>
          <a:bodyPr anchor="b"/>
          <a:lstStyle>
            <a:lvl1pPr>
              <a:defRPr sz="4489"/>
            </a:lvl1pPr>
          </a:lstStyle>
          <a:p>
            <a:r>
              <a:rPr lang="fr-FR"/>
              <a:t>Modifiez le style du titre</a:t>
            </a:r>
            <a:endParaRPr lang="en-US" dirty="0"/>
          </a:p>
        </p:txBody>
      </p:sp>
      <p:sp>
        <p:nvSpPr>
          <p:cNvPr id="3" name="Text Placeholder 2"/>
          <p:cNvSpPr>
            <a:spLocks noGrp="1"/>
          </p:cNvSpPr>
          <p:nvPr>
            <p:ph type="body" idx="1"/>
          </p:nvPr>
        </p:nvSpPr>
        <p:spPr>
          <a:xfrm>
            <a:off x="466725" y="6629226"/>
            <a:ext cx="5899964" cy="2166937"/>
          </a:xfrm>
        </p:spPr>
        <p:txBody>
          <a:bodyPr/>
          <a:lstStyle>
            <a:lvl1pPr marL="0" indent="0">
              <a:buNone/>
              <a:defRPr sz="1795">
                <a:solidFill>
                  <a:schemeClr val="tx1"/>
                </a:solidFill>
              </a:defRPr>
            </a:lvl1pPr>
            <a:lvl2pPr marL="342031" indent="0">
              <a:buNone/>
              <a:defRPr sz="1496">
                <a:solidFill>
                  <a:schemeClr val="tx1">
                    <a:tint val="75000"/>
                  </a:schemeClr>
                </a:solidFill>
              </a:defRPr>
            </a:lvl2pPr>
            <a:lvl3pPr marL="684063" indent="0">
              <a:buNone/>
              <a:defRPr sz="1347">
                <a:solidFill>
                  <a:schemeClr val="tx1">
                    <a:tint val="75000"/>
                  </a:schemeClr>
                </a:solidFill>
              </a:defRPr>
            </a:lvl3pPr>
            <a:lvl4pPr marL="1026094" indent="0">
              <a:buNone/>
              <a:defRPr sz="1197">
                <a:solidFill>
                  <a:schemeClr val="tx1">
                    <a:tint val="75000"/>
                  </a:schemeClr>
                </a:solidFill>
              </a:defRPr>
            </a:lvl4pPr>
            <a:lvl5pPr marL="1368125" indent="0">
              <a:buNone/>
              <a:defRPr sz="1197">
                <a:solidFill>
                  <a:schemeClr val="tx1">
                    <a:tint val="75000"/>
                  </a:schemeClr>
                </a:solidFill>
              </a:defRPr>
            </a:lvl5pPr>
            <a:lvl6pPr marL="1710157" indent="0">
              <a:buNone/>
              <a:defRPr sz="1197">
                <a:solidFill>
                  <a:schemeClr val="tx1">
                    <a:tint val="75000"/>
                  </a:schemeClr>
                </a:solidFill>
              </a:defRPr>
            </a:lvl6pPr>
            <a:lvl7pPr marL="2052188" indent="0">
              <a:buNone/>
              <a:defRPr sz="1197">
                <a:solidFill>
                  <a:schemeClr val="tx1">
                    <a:tint val="75000"/>
                  </a:schemeClr>
                </a:solidFill>
              </a:defRPr>
            </a:lvl7pPr>
            <a:lvl8pPr marL="2394219" indent="0">
              <a:buNone/>
              <a:defRPr sz="1197">
                <a:solidFill>
                  <a:schemeClr val="tx1">
                    <a:tint val="75000"/>
                  </a:schemeClr>
                </a:solidFill>
              </a:defRPr>
            </a:lvl8pPr>
            <a:lvl9pPr marL="2736251" indent="0">
              <a:buNone/>
              <a:defRPr sz="1197">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4621CEF-7666-4D4B-99D0-8EDA49C7D85F}" type="datetimeFigureOut">
              <a:rPr lang="fr-FR" smtClean="0"/>
              <a:t>01/07/2024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190079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0287" y="2637014"/>
            <a:ext cx="2907229"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63022" y="2637014"/>
            <a:ext cx="2907229"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4621CEF-7666-4D4B-99D0-8EDA49C7D85F}" type="datetimeFigureOut">
              <a:rPr lang="fr-FR" smtClean="0"/>
              <a:t>01/07/2024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4151061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1178" y="527405"/>
            <a:ext cx="5899964"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1179" y="2428347"/>
            <a:ext cx="2893868" cy="1190095"/>
          </a:xfrm>
        </p:spPr>
        <p:txBody>
          <a:bodyPr anchor="b"/>
          <a:lstStyle>
            <a:lvl1pPr marL="0" indent="0">
              <a:buNone/>
              <a:defRPr sz="1795" b="1"/>
            </a:lvl1pPr>
            <a:lvl2pPr marL="342031" indent="0">
              <a:buNone/>
              <a:defRPr sz="1496" b="1"/>
            </a:lvl2pPr>
            <a:lvl3pPr marL="684063" indent="0">
              <a:buNone/>
              <a:defRPr sz="1347" b="1"/>
            </a:lvl3pPr>
            <a:lvl4pPr marL="1026094" indent="0">
              <a:buNone/>
              <a:defRPr sz="1197" b="1"/>
            </a:lvl4pPr>
            <a:lvl5pPr marL="1368125" indent="0">
              <a:buNone/>
              <a:defRPr sz="1197" b="1"/>
            </a:lvl5pPr>
            <a:lvl6pPr marL="1710157" indent="0">
              <a:buNone/>
              <a:defRPr sz="1197" b="1"/>
            </a:lvl6pPr>
            <a:lvl7pPr marL="2052188" indent="0">
              <a:buNone/>
              <a:defRPr sz="1197" b="1"/>
            </a:lvl7pPr>
            <a:lvl8pPr marL="2394219" indent="0">
              <a:buNone/>
              <a:defRPr sz="1197" b="1"/>
            </a:lvl8pPr>
            <a:lvl9pPr marL="2736251" indent="0">
              <a:buNone/>
              <a:defRPr sz="1197" b="1"/>
            </a:lvl9pPr>
          </a:lstStyle>
          <a:p>
            <a:pPr lvl="0"/>
            <a:r>
              <a:rPr lang="fr-FR"/>
              <a:t>Cliquez pour modifier les styles du texte du masque</a:t>
            </a:r>
          </a:p>
        </p:txBody>
      </p:sp>
      <p:sp>
        <p:nvSpPr>
          <p:cNvPr id="4" name="Content Placeholder 3"/>
          <p:cNvSpPr>
            <a:spLocks noGrp="1"/>
          </p:cNvSpPr>
          <p:nvPr>
            <p:ph sz="half" idx="2"/>
          </p:nvPr>
        </p:nvSpPr>
        <p:spPr>
          <a:xfrm>
            <a:off x="471179" y="3618442"/>
            <a:ext cx="2893868"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63023" y="2428347"/>
            <a:ext cx="2908120" cy="1190095"/>
          </a:xfrm>
        </p:spPr>
        <p:txBody>
          <a:bodyPr anchor="b"/>
          <a:lstStyle>
            <a:lvl1pPr marL="0" indent="0">
              <a:buNone/>
              <a:defRPr sz="1795" b="1"/>
            </a:lvl1pPr>
            <a:lvl2pPr marL="342031" indent="0">
              <a:buNone/>
              <a:defRPr sz="1496" b="1"/>
            </a:lvl2pPr>
            <a:lvl3pPr marL="684063" indent="0">
              <a:buNone/>
              <a:defRPr sz="1347" b="1"/>
            </a:lvl3pPr>
            <a:lvl4pPr marL="1026094" indent="0">
              <a:buNone/>
              <a:defRPr sz="1197" b="1"/>
            </a:lvl4pPr>
            <a:lvl5pPr marL="1368125" indent="0">
              <a:buNone/>
              <a:defRPr sz="1197" b="1"/>
            </a:lvl5pPr>
            <a:lvl6pPr marL="1710157" indent="0">
              <a:buNone/>
              <a:defRPr sz="1197" b="1"/>
            </a:lvl6pPr>
            <a:lvl7pPr marL="2052188" indent="0">
              <a:buNone/>
              <a:defRPr sz="1197" b="1"/>
            </a:lvl7pPr>
            <a:lvl8pPr marL="2394219" indent="0">
              <a:buNone/>
              <a:defRPr sz="1197" b="1"/>
            </a:lvl8pPr>
            <a:lvl9pPr marL="2736251" indent="0">
              <a:buNone/>
              <a:defRPr sz="1197" b="1"/>
            </a:lvl9pPr>
          </a:lstStyle>
          <a:p>
            <a:pPr lvl="0"/>
            <a:r>
              <a:rPr lang="fr-FR"/>
              <a:t>Cliquez pour modifier les styles du texte du masque</a:t>
            </a:r>
          </a:p>
        </p:txBody>
      </p:sp>
      <p:sp>
        <p:nvSpPr>
          <p:cNvPr id="6" name="Content Placeholder 5"/>
          <p:cNvSpPr>
            <a:spLocks noGrp="1"/>
          </p:cNvSpPr>
          <p:nvPr>
            <p:ph sz="quarter" idx="4"/>
          </p:nvPr>
        </p:nvSpPr>
        <p:spPr>
          <a:xfrm>
            <a:off x="3463023" y="3618442"/>
            <a:ext cx="2908120"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4621CEF-7666-4D4B-99D0-8EDA49C7D85F}" type="datetimeFigureOut">
              <a:rPr lang="fr-FR" smtClean="0"/>
              <a:t>01/07/2024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148693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4621CEF-7666-4D4B-99D0-8EDA49C7D85F}" type="datetimeFigureOut">
              <a:rPr lang="fr-FR" smtClean="0"/>
              <a:t>01/07/2024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267916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21CEF-7666-4D4B-99D0-8EDA49C7D85F}" type="datetimeFigureOut">
              <a:rPr lang="fr-FR" smtClean="0"/>
              <a:t>01/07/2024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375427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1178" y="660400"/>
            <a:ext cx="2206252" cy="2311400"/>
          </a:xfrm>
        </p:spPr>
        <p:txBody>
          <a:bodyPr anchor="b"/>
          <a:lstStyle>
            <a:lvl1pPr>
              <a:defRPr sz="2394"/>
            </a:lvl1pPr>
          </a:lstStyle>
          <a:p>
            <a:r>
              <a:rPr lang="fr-FR"/>
              <a:t>Modifiez le style du titre</a:t>
            </a:r>
            <a:endParaRPr lang="en-US" dirty="0"/>
          </a:p>
        </p:txBody>
      </p:sp>
      <p:sp>
        <p:nvSpPr>
          <p:cNvPr id="3" name="Content Placeholder 2"/>
          <p:cNvSpPr>
            <a:spLocks noGrp="1"/>
          </p:cNvSpPr>
          <p:nvPr>
            <p:ph idx="1"/>
          </p:nvPr>
        </p:nvSpPr>
        <p:spPr>
          <a:xfrm>
            <a:off x="2908120" y="1426283"/>
            <a:ext cx="3463022" cy="7039681"/>
          </a:xfrm>
        </p:spPr>
        <p:txBody>
          <a:bodyPr/>
          <a:lstStyle>
            <a:lvl1pPr>
              <a:defRPr sz="2394"/>
            </a:lvl1pPr>
            <a:lvl2pPr>
              <a:defRPr sz="2095"/>
            </a:lvl2pPr>
            <a:lvl3pPr>
              <a:defRPr sz="1795"/>
            </a:lvl3pPr>
            <a:lvl4pPr>
              <a:defRPr sz="1496"/>
            </a:lvl4pPr>
            <a:lvl5pPr>
              <a:defRPr sz="1496"/>
            </a:lvl5pPr>
            <a:lvl6pPr>
              <a:defRPr sz="1496"/>
            </a:lvl6pPr>
            <a:lvl7pPr>
              <a:defRPr sz="1496"/>
            </a:lvl7pPr>
            <a:lvl8pPr>
              <a:defRPr sz="1496"/>
            </a:lvl8pPr>
            <a:lvl9pPr>
              <a:defRPr sz="1496"/>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1178" y="2971800"/>
            <a:ext cx="2206252" cy="5505627"/>
          </a:xfrm>
        </p:spPr>
        <p:txBody>
          <a:bodyPr/>
          <a:lstStyle>
            <a:lvl1pPr marL="0" indent="0">
              <a:buNone/>
              <a:defRPr sz="1197"/>
            </a:lvl1pPr>
            <a:lvl2pPr marL="342031" indent="0">
              <a:buNone/>
              <a:defRPr sz="1047"/>
            </a:lvl2pPr>
            <a:lvl3pPr marL="684063" indent="0">
              <a:buNone/>
              <a:defRPr sz="898"/>
            </a:lvl3pPr>
            <a:lvl4pPr marL="1026094" indent="0">
              <a:buNone/>
              <a:defRPr sz="748"/>
            </a:lvl4pPr>
            <a:lvl5pPr marL="1368125" indent="0">
              <a:buNone/>
              <a:defRPr sz="748"/>
            </a:lvl5pPr>
            <a:lvl6pPr marL="1710157" indent="0">
              <a:buNone/>
              <a:defRPr sz="748"/>
            </a:lvl6pPr>
            <a:lvl7pPr marL="2052188" indent="0">
              <a:buNone/>
              <a:defRPr sz="748"/>
            </a:lvl7pPr>
            <a:lvl8pPr marL="2394219" indent="0">
              <a:buNone/>
              <a:defRPr sz="748"/>
            </a:lvl8pPr>
            <a:lvl9pPr marL="2736251" indent="0">
              <a:buNone/>
              <a:defRPr sz="748"/>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4621CEF-7666-4D4B-99D0-8EDA49C7D85F}" type="datetimeFigureOut">
              <a:rPr lang="fr-FR" smtClean="0"/>
              <a:t>01/07/2024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736920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1178" y="660400"/>
            <a:ext cx="2206252" cy="2311400"/>
          </a:xfrm>
        </p:spPr>
        <p:txBody>
          <a:bodyPr anchor="b"/>
          <a:lstStyle>
            <a:lvl1pPr>
              <a:defRPr sz="2394"/>
            </a:lvl1pPr>
          </a:lstStyle>
          <a:p>
            <a:r>
              <a:rPr lang="fr-FR"/>
              <a:t>Modifiez le style du titre</a:t>
            </a:r>
            <a:endParaRPr lang="en-US" dirty="0"/>
          </a:p>
        </p:txBody>
      </p:sp>
      <p:sp>
        <p:nvSpPr>
          <p:cNvPr id="3" name="Picture Placeholder 2"/>
          <p:cNvSpPr>
            <a:spLocks noGrp="1" noChangeAspect="1"/>
          </p:cNvSpPr>
          <p:nvPr>
            <p:ph type="pic" idx="1"/>
          </p:nvPr>
        </p:nvSpPr>
        <p:spPr>
          <a:xfrm>
            <a:off x="2908120" y="1426283"/>
            <a:ext cx="3463022" cy="7039681"/>
          </a:xfrm>
        </p:spPr>
        <p:txBody>
          <a:bodyPr anchor="t"/>
          <a:lstStyle>
            <a:lvl1pPr marL="0" indent="0">
              <a:buNone/>
              <a:defRPr sz="2394"/>
            </a:lvl1pPr>
            <a:lvl2pPr marL="342031" indent="0">
              <a:buNone/>
              <a:defRPr sz="2095"/>
            </a:lvl2pPr>
            <a:lvl3pPr marL="684063" indent="0">
              <a:buNone/>
              <a:defRPr sz="1795"/>
            </a:lvl3pPr>
            <a:lvl4pPr marL="1026094" indent="0">
              <a:buNone/>
              <a:defRPr sz="1496"/>
            </a:lvl4pPr>
            <a:lvl5pPr marL="1368125" indent="0">
              <a:buNone/>
              <a:defRPr sz="1496"/>
            </a:lvl5pPr>
            <a:lvl6pPr marL="1710157" indent="0">
              <a:buNone/>
              <a:defRPr sz="1496"/>
            </a:lvl6pPr>
            <a:lvl7pPr marL="2052188" indent="0">
              <a:buNone/>
              <a:defRPr sz="1496"/>
            </a:lvl7pPr>
            <a:lvl8pPr marL="2394219" indent="0">
              <a:buNone/>
              <a:defRPr sz="1496"/>
            </a:lvl8pPr>
            <a:lvl9pPr marL="2736251" indent="0">
              <a:buNone/>
              <a:defRPr sz="1496"/>
            </a:lvl9pPr>
          </a:lstStyle>
          <a:p>
            <a:r>
              <a:rPr lang="fr-FR"/>
              <a:t>Cliquez sur l'icône pour ajouter une image</a:t>
            </a:r>
            <a:endParaRPr lang="en-US" dirty="0"/>
          </a:p>
        </p:txBody>
      </p:sp>
      <p:sp>
        <p:nvSpPr>
          <p:cNvPr id="4" name="Text Placeholder 3"/>
          <p:cNvSpPr>
            <a:spLocks noGrp="1"/>
          </p:cNvSpPr>
          <p:nvPr>
            <p:ph type="body" sz="half" idx="2"/>
          </p:nvPr>
        </p:nvSpPr>
        <p:spPr>
          <a:xfrm>
            <a:off x="471178" y="2971800"/>
            <a:ext cx="2206252" cy="5505627"/>
          </a:xfrm>
        </p:spPr>
        <p:txBody>
          <a:bodyPr/>
          <a:lstStyle>
            <a:lvl1pPr marL="0" indent="0">
              <a:buNone/>
              <a:defRPr sz="1197"/>
            </a:lvl1pPr>
            <a:lvl2pPr marL="342031" indent="0">
              <a:buNone/>
              <a:defRPr sz="1047"/>
            </a:lvl2pPr>
            <a:lvl3pPr marL="684063" indent="0">
              <a:buNone/>
              <a:defRPr sz="898"/>
            </a:lvl3pPr>
            <a:lvl4pPr marL="1026094" indent="0">
              <a:buNone/>
              <a:defRPr sz="748"/>
            </a:lvl4pPr>
            <a:lvl5pPr marL="1368125" indent="0">
              <a:buNone/>
              <a:defRPr sz="748"/>
            </a:lvl5pPr>
            <a:lvl6pPr marL="1710157" indent="0">
              <a:buNone/>
              <a:defRPr sz="748"/>
            </a:lvl6pPr>
            <a:lvl7pPr marL="2052188" indent="0">
              <a:buNone/>
              <a:defRPr sz="748"/>
            </a:lvl7pPr>
            <a:lvl8pPr marL="2394219" indent="0">
              <a:buNone/>
              <a:defRPr sz="748"/>
            </a:lvl8pPr>
            <a:lvl9pPr marL="2736251" indent="0">
              <a:buNone/>
              <a:defRPr sz="748"/>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4621CEF-7666-4D4B-99D0-8EDA49C7D85F}" type="datetimeFigureOut">
              <a:rPr lang="fr-FR" smtClean="0"/>
              <a:t>01/07/2024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EB7B0C-282A-4AE0-9A63-831EF85FA5BF}" type="slidenum">
              <a:rPr lang="fr-FR" smtClean="0"/>
              <a:t>‹N°›</a:t>
            </a:fld>
            <a:endParaRPr lang="fr-FR"/>
          </a:p>
        </p:txBody>
      </p:sp>
    </p:spTree>
    <p:extLst>
      <p:ext uri="{BB962C8B-B14F-4D97-AF65-F5344CB8AC3E}">
        <p14:creationId xmlns:p14="http://schemas.microsoft.com/office/powerpoint/2010/main" val="93428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0287" y="527405"/>
            <a:ext cx="5899964"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0287" y="2637014"/>
            <a:ext cx="5899964"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0287" y="9181397"/>
            <a:ext cx="1539121" cy="527403"/>
          </a:xfrm>
          <a:prstGeom prst="rect">
            <a:avLst/>
          </a:prstGeom>
        </p:spPr>
        <p:txBody>
          <a:bodyPr vert="horz" lIns="91440" tIns="45720" rIns="91440" bIns="45720" rtlCol="0" anchor="ctr"/>
          <a:lstStyle>
            <a:lvl1pPr algn="l">
              <a:defRPr sz="898">
                <a:solidFill>
                  <a:schemeClr val="tx1">
                    <a:tint val="75000"/>
                  </a:schemeClr>
                </a:solidFill>
              </a:defRPr>
            </a:lvl1pPr>
          </a:lstStyle>
          <a:p>
            <a:fld id="{84621CEF-7666-4D4B-99D0-8EDA49C7D85F}" type="datetimeFigureOut">
              <a:rPr lang="fr-FR" smtClean="0"/>
              <a:t>01/07/2024</a:t>
            </a:fld>
            <a:endParaRPr lang="fr-FR"/>
          </a:p>
        </p:txBody>
      </p:sp>
      <p:sp>
        <p:nvSpPr>
          <p:cNvPr id="5" name="Footer Placeholder 4"/>
          <p:cNvSpPr>
            <a:spLocks noGrp="1"/>
          </p:cNvSpPr>
          <p:nvPr>
            <p:ph type="ftr" sz="quarter" idx="3"/>
          </p:nvPr>
        </p:nvSpPr>
        <p:spPr>
          <a:xfrm>
            <a:off x="2265928" y="9181397"/>
            <a:ext cx="2308682" cy="527403"/>
          </a:xfrm>
          <a:prstGeom prst="rect">
            <a:avLst/>
          </a:prstGeom>
        </p:spPr>
        <p:txBody>
          <a:bodyPr vert="horz" lIns="91440" tIns="45720" rIns="91440" bIns="45720" rtlCol="0" anchor="ctr"/>
          <a:lstStyle>
            <a:lvl1pPr algn="ctr">
              <a:defRPr sz="898">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31130" y="9181397"/>
            <a:ext cx="1539121" cy="527403"/>
          </a:xfrm>
          <a:prstGeom prst="rect">
            <a:avLst/>
          </a:prstGeom>
        </p:spPr>
        <p:txBody>
          <a:bodyPr vert="horz" lIns="91440" tIns="45720" rIns="91440" bIns="45720" rtlCol="0" anchor="ctr"/>
          <a:lstStyle>
            <a:lvl1pPr algn="r">
              <a:defRPr sz="898">
                <a:solidFill>
                  <a:schemeClr val="tx1">
                    <a:tint val="75000"/>
                  </a:schemeClr>
                </a:solidFill>
              </a:defRPr>
            </a:lvl1pPr>
          </a:lstStyle>
          <a:p>
            <a:fld id="{63EB7B0C-282A-4AE0-9A63-831EF85FA5BF}" type="slidenum">
              <a:rPr lang="fr-FR" smtClean="0"/>
              <a:t>‹N°›</a:t>
            </a:fld>
            <a:endParaRPr lang="fr-FR"/>
          </a:p>
        </p:txBody>
      </p:sp>
    </p:spTree>
    <p:extLst>
      <p:ext uri="{BB962C8B-B14F-4D97-AF65-F5344CB8AC3E}">
        <p14:creationId xmlns:p14="http://schemas.microsoft.com/office/powerpoint/2010/main" val="2161194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4063" rtl="0" eaLnBrk="1" latinLnBrk="0" hangingPunct="1">
        <a:lnSpc>
          <a:spcPct val="90000"/>
        </a:lnSpc>
        <a:spcBef>
          <a:spcPct val="0"/>
        </a:spcBef>
        <a:buNone/>
        <a:defRPr sz="3292" kern="1200">
          <a:solidFill>
            <a:schemeClr val="tx1"/>
          </a:solidFill>
          <a:latin typeface="+mj-lt"/>
          <a:ea typeface="+mj-ea"/>
          <a:cs typeface="+mj-cs"/>
        </a:defRPr>
      </a:lvl1pPr>
    </p:titleStyle>
    <p:bodyStyle>
      <a:lvl1pPr marL="171016" indent="-171016" algn="l" defTabSz="684063" rtl="0" eaLnBrk="1" latinLnBrk="0" hangingPunct="1">
        <a:lnSpc>
          <a:spcPct val="90000"/>
        </a:lnSpc>
        <a:spcBef>
          <a:spcPts val="748"/>
        </a:spcBef>
        <a:buFont typeface="Arial" panose="020B0604020202020204" pitchFamily="34" charset="0"/>
        <a:buChar char="•"/>
        <a:defRPr sz="2095" kern="1200">
          <a:solidFill>
            <a:schemeClr val="tx1"/>
          </a:solidFill>
          <a:latin typeface="+mn-lt"/>
          <a:ea typeface="+mn-ea"/>
          <a:cs typeface="+mn-cs"/>
        </a:defRPr>
      </a:lvl1pPr>
      <a:lvl2pPr marL="513047" indent="-171016" algn="l" defTabSz="684063" rtl="0" eaLnBrk="1" latinLnBrk="0" hangingPunct="1">
        <a:lnSpc>
          <a:spcPct val="90000"/>
        </a:lnSpc>
        <a:spcBef>
          <a:spcPts val="374"/>
        </a:spcBef>
        <a:buFont typeface="Arial" panose="020B0604020202020204" pitchFamily="34" charset="0"/>
        <a:buChar char="•"/>
        <a:defRPr sz="1795" kern="1200">
          <a:solidFill>
            <a:schemeClr val="tx1"/>
          </a:solidFill>
          <a:latin typeface="+mn-lt"/>
          <a:ea typeface="+mn-ea"/>
          <a:cs typeface="+mn-cs"/>
        </a:defRPr>
      </a:lvl2pPr>
      <a:lvl3pPr marL="855078" indent="-171016" algn="l" defTabSz="684063" rtl="0" eaLnBrk="1" latinLnBrk="0" hangingPunct="1">
        <a:lnSpc>
          <a:spcPct val="90000"/>
        </a:lnSpc>
        <a:spcBef>
          <a:spcPts val="374"/>
        </a:spcBef>
        <a:buFont typeface="Arial" panose="020B0604020202020204" pitchFamily="34" charset="0"/>
        <a:buChar char="•"/>
        <a:defRPr sz="1496" kern="1200">
          <a:solidFill>
            <a:schemeClr val="tx1"/>
          </a:solidFill>
          <a:latin typeface="+mn-lt"/>
          <a:ea typeface="+mn-ea"/>
          <a:cs typeface="+mn-cs"/>
        </a:defRPr>
      </a:lvl3pPr>
      <a:lvl4pPr marL="1197110"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4pPr>
      <a:lvl5pPr marL="1539141"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5pPr>
      <a:lvl6pPr marL="1881172"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6pPr>
      <a:lvl7pPr marL="2223204"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7pPr>
      <a:lvl8pPr marL="2565235"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8pPr>
      <a:lvl9pPr marL="2907266"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9pPr>
    </p:bodyStyle>
    <p:otherStyle>
      <a:defPPr>
        <a:defRPr lang="en-US"/>
      </a:defPPr>
      <a:lvl1pPr marL="0" algn="l" defTabSz="684063" rtl="0" eaLnBrk="1" latinLnBrk="0" hangingPunct="1">
        <a:defRPr sz="1347" kern="1200">
          <a:solidFill>
            <a:schemeClr val="tx1"/>
          </a:solidFill>
          <a:latin typeface="+mn-lt"/>
          <a:ea typeface="+mn-ea"/>
          <a:cs typeface="+mn-cs"/>
        </a:defRPr>
      </a:lvl1pPr>
      <a:lvl2pPr marL="342031" algn="l" defTabSz="684063" rtl="0" eaLnBrk="1" latinLnBrk="0" hangingPunct="1">
        <a:defRPr sz="1347" kern="1200">
          <a:solidFill>
            <a:schemeClr val="tx1"/>
          </a:solidFill>
          <a:latin typeface="+mn-lt"/>
          <a:ea typeface="+mn-ea"/>
          <a:cs typeface="+mn-cs"/>
        </a:defRPr>
      </a:lvl2pPr>
      <a:lvl3pPr marL="684063" algn="l" defTabSz="684063" rtl="0" eaLnBrk="1" latinLnBrk="0" hangingPunct="1">
        <a:defRPr sz="1347" kern="1200">
          <a:solidFill>
            <a:schemeClr val="tx1"/>
          </a:solidFill>
          <a:latin typeface="+mn-lt"/>
          <a:ea typeface="+mn-ea"/>
          <a:cs typeface="+mn-cs"/>
        </a:defRPr>
      </a:lvl3pPr>
      <a:lvl4pPr marL="1026094" algn="l" defTabSz="684063" rtl="0" eaLnBrk="1" latinLnBrk="0" hangingPunct="1">
        <a:defRPr sz="1347" kern="1200">
          <a:solidFill>
            <a:schemeClr val="tx1"/>
          </a:solidFill>
          <a:latin typeface="+mn-lt"/>
          <a:ea typeface="+mn-ea"/>
          <a:cs typeface="+mn-cs"/>
        </a:defRPr>
      </a:lvl4pPr>
      <a:lvl5pPr marL="1368125" algn="l" defTabSz="684063" rtl="0" eaLnBrk="1" latinLnBrk="0" hangingPunct="1">
        <a:defRPr sz="1347" kern="1200">
          <a:solidFill>
            <a:schemeClr val="tx1"/>
          </a:solidFill>
          <a:latin typeface="+mn-lt"/>
          <a:ea typeface="+mn-ea"/>
          <a:cs typeface="+mn-cs"/>
        </a:defRPr>
      </a:lvl5pPr>
      <a:lvl6pPr marL="1710157" algn="l" defTabSz="684063" rtl="0" eaLnBrk="1" latinLnBrk="0" hangingPunct="1">
        <a:defRPr sz="1347" kern="1200">
          <a:solidFill>
            <a:schemeClr val="tx1"/>
          </a:solidFill>
          <a:latin typeface="+mn-lt"/>
          <a:ea typeface="+mn-ea"/>
          <a:cs typeface="+mn-cs"/>
        </a:defRPr>
      </a:lvl6pPr>
      <a:lvl7pPr marL="2052188" algn="l" defTabSz="684063" rtl="0" eaLnBrk="1" latinLnBrk="0" hangingPunct="1">
        <a:defRPr sz="1347" kern="1200">
          <a:solidFill>
            <a:schemeClr val="tx1"/>
          </a:solidFill>
          <a:latin typeface="+mn-lt"/>
          <a:ea typeface="+mn-ea"/>
          <a:cs typeface="+mn-cs"/>
        </a:defRPr>
      </a:lvl7pPr>
      <a:lvl8pPr marL="2394219" algn="l" defTabSz="684063" rtl="0" eaLnBrk="1" latinLnBrk="0" hangingPunct="1">
        <a:defRPr sz="1347" kern="1200">
          <a:solidFill>
            <a:schemeClr val="tx1"/>
          </a:solidFill>
          <a:latin typeface="+mn-lt"/>
          <a:ea typeface="+mn-ea"/>
          <a:cs typeface="+mn-cs"/>
        </a:defRPr>
      </a:lvl8pPr>
      <a:lvl9pPr marL="2736251" algn="l" defTabSz="684063" rtl="0" eaLnBrk="1" latinLnBrk="0" hangingPunct="1">
        <a:defRPr sz="13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ecrutement@villeneuveloubet.f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ecrutement@villeneuveloubet.fr"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8AB5FB4-EDFB-4979-8CF2-1705BC60A969}"/>
              </a:ext>
            </a:extLst>
          </p:cNvPr>
          <p:cNvSpPr>
            <a:spLocks noGrp="1"/>
          </p:cNvSpPr>
          <p:nvPr>
            <p:ph type="subTitle" idx="1"/>
          </p:nvPr>
        </p:nvSpPr>
        <p:spPr>
          <a:xfrm>
            <a:off x="2235200" y="0"/>
            <a:ext cx="4605338" cy="2032000"/>
          </a:xfrm>
          <a:solidFill>
            <a:schemeClr val="accent5">
              <a:lumMod val="20000"/>
              <a:lumOff val="80000"/>
            </a:schemeClr>
          </a:solidFill>
          <a:ln w="38100">
            <a:solidFill>
              <a:schemeClr val="accent5">
                <a:lumMod val="50000"/>
              </a:schemeClr>
            </a:solidFill>
          </a:ln>
        </p:spPr>
        <p:style>
          <a:lnRef idx="2">
            <a:schemeClr val="accent4"/>
          </a:lnRef>
          <a:fillRef idx="1">
            <a:schemeClr val="lt1"/>
          </a:fillRef>
          <a:effectRef idx="0">
            <a:schemeClr val="accent4"/>
          </a:effectRef>
          <a:fontRef idx="minor">
            <a:schemeClr val="dk1"/>
          </a:fontRef>
        </p:style>
        <p:txBody>
          <a:bodyPr>
            <a:normAutofit fontScale="70000" lnSpcReduction="20000"/>
          </a:bodyPr>
          <a:lstStyle/>
          <a:p>
            <a:endParaRPr lang="fr-FR" b="1" dirty="0"/>
          </a:p>
          <a:p>
            <a:r>
              <a:rPr lang="fr-FR" b="1" dirty="0">
                <a:highlight>
                  <a:srgbClr val="00FFFF"/>
                </a:highlight>
              </a:rPr>
              <a:t>CHARGE(E) des CARRIERES</a:t>
            </a:r>
          </a:p>
          <a:p>
            <a:endParaRPr lang="fr-FR" dirty="0"/>
          </a:p>
          <a:p>
            <a:r>
              <a:rPr lang="fr-FR" dirty="0"/>
              <a:t>AU SEIN DE </a:t>
            </a:r>
            <a:r>
              <a:rPr lang="fr-FR" b="1" u="sng" dirty="0"/>
              <a:t>LA DIRECTION des RESSOURCES HUMAINES </a:t>
            </a:r>
          </a:p>
          <a:p>
            <a:r>
              <a:rPr lang="fr-FR" b="1" u="sng" dirty="0"/>
              <a:t>et de la QUALITE de VIE au TRAVAIL</a:t>
            </a:r>
          </a:p>
          <a:p>
            <a:endParaRPr lang="fr-FR" u="sng" dirty="0"/>
          </a:p>
          <a:p>
            <a:r>
              <a:rPr lang="fr-FR" dirty="0"/>
              <a:t>Poste permanent : Titulaire – Contractuel</a:t>
            </a:r>
          </a:p>
          <a:p>
            <a:r>
              <a:rPr lang="fr-FR" dirty="0"/>
              <a:t>Cadre d’emplois des Adjoints Administratifs et Rédacteurs Territoriaux</a:t>
            </a:r>
          </a:p>
        </p:txBody>
      </p:sp>
      <p:sp>
        <p:nvSpPr>
          <p:cNvPr id="6" name="ZoneTexte 5">
            <a:extLst>
              <a:ext uri="{FF2B5EF4-FFF2-40B4-BE49-F238E27FC236}">
                <a16:creationId xmlns:a16="http://schemas.microsoft.com/office/drawing/2014/main" id="{0404F546-45AA-45BF-8AD4-B6D23105983C}"/>
              </a:ext>
            </a:extLst>
          </p:cNvPr>
          <p:cNvSpPr txBox="1"/>
          <p:nvPr/>
        </p:nvSpPr>
        <p:spPr>
          <a:xfrm>
            <a:off x="0" y="2028389"/>
            <a:ext cx="2235200" cy="4678204"/>
          </a:xfrm>
          <a:prstGeom prst="rect">
            <a:avLst/>
          </a:prstGeom>
          <a:solidFill>
            <a:schemeClr val="accent5">
              <a:lumMod val="20000"/>
              <a:lumOff val="80000"/>
            </a:schemeClr>
          </a:solidFill>
          <a:ln w="38100">
            <a:solidFill>
              <a:schemeClr val="tx1"/>
            </a:solidFill>
          </a:ln>
        </p:spPr>
        <p:txBody>
          <a:bodyPr wrap="square" rtlCol="0">
            <a:spAutoFit/>
          </a:bodyPr>
          <a:lstStyle/>
          <a:p>
            <a:pPr algn="just"/>
            <a:endParaRPr lang="fr-FR" sz="1200" dirty="0"/>
          </a:p>
          <a:p>
            <a:pPr algn="just"/>
            <a:endParaRPr lang="fr-FR" sz="1200" dirty="0"/>
          </a:p>
          <a:p>
            <a:pPr algn="just"/>
            <a:r>
              <a:rPr lang="fr-FR" sz="1200" dirty="0"/>
              <a:t>Villeneuve-Loubet dotée de près de 4km de plages, la commune affiche sans rougir l’image d’une station balnéaire active avec son port de plaisance au cœur de la célèbre Marina Baie des Anges.</a:t>
            </a:r>
          </a:p>
          <a:p>
            <a:pPr algn="just"/>
            <a:r>
              <a:rPr lang="fr-FR" sz="1200" dirty="0"/>
              <a:t>Sa situation privilégiée, proche des grands centres comme Nice, Monaco ou Cannes, en fait une destination de choix pour y vivre.</a:t>
            </a:r>
          </a:p>
          <a:p>
            <a:endParaRPr lang="fr-FR" sz="1000"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7" name="ZoneTexte 6">
            <a:extLst>
              <a:ext uri="{FF2B5EF4-FFF2-40B4-BE49-F238E27FC236}">
                <a16:creationId xmlns:a16="http://schemas.microsoft.com/office/drawing/2014/main" id="{7BD22669-F346-4E39-9470-0B045F8918E9}"/>
              </a:ext>
            </a:extLst>
          </p:cNvPr>
          <p:cNvSpPr txBox="1"/>
          <p:nvPr/>
        </p:nvSpPr>
        <p:spPr>
          <a:xfrm>
            <a:off x="0" y="6606463"/>
            <a:ext cx="2235200" cy="3400931"/>
          </a:xfrm>
          <a:prstGeom prst="rect">
            <a:avLst/>
          </a:prstGeom>
          <a:solidFill>
            <a:schemeClr val="accent5">
              <a:lumMod val="20000"/>
              <a:lumOff val="80000"/>
            </a:schemeClr>
          </a:solidFill>
          <a:ln w="38100">
            <a:solidFill>
              <a:schemeClr val="tx1"/>
            </a:solidFill>
          </a:ln>
        </p:spPr>
        <p:txBody>
          <a:bodyPr wrap="square" rtlCol="0">
            <a:spAutoFit/>
          </a:bodyPr>
          <a:lstStyle/>
          <a:p>
            <a:pPr algn="just"/>
            <a:endParaRPr lang="fr-FR" sz="1200" b="1" dirty="0"/>
          </a:p>
          <a:p>
            <a:pPr algn="just"/>
            <a:r>
              <a:rPr lang="fr-FR" sz="1200" b="1" dirty="0"/>
              <a:t>Candidatures :</a:t>
            </a:r>
          </a:p>
          <a:p>
            <a:pPr algn="just"/>
            <a:endParaRPr lang="fr-FR" sz="1200" dirty="0"/>
          </a:p>
          <a:p>
            <a:pPr algn="just"/>
            <a:r>
              <a:rPr lang="fr-FR" sz="1200" dirty="0"/>
              <a:t>Les candidatures sont à adresser à Monsieur le Maire de Villeneuve-Loubet</a:t>
            </a:r>
          </a:p>
          <a:p>
            <a:pPr algn="just"/>
            <a:endParaRPr lang="fr-FR" sz="1200" dirty="0"/>
          </a:p>
          <a:p>
            <a:pPr algn="just"/>
            <a:r>
              <a:rPr lang="fr-FR" sz="1200" dirty="0"/>
              <a:t>Hôtel de Ville – Place de la république – 06270 VILLENEUVE LOUBET</a:t>
            </a:r>
          </a:p>
          <a:p>
            <a:pPr algn="just"/>
            <a:endParaRPr lang="fr-FR" sz="1100" dirty="0"/>
          </a:p>
          <a:p>
            <a:pPr algn="just"/>
            <a:r>
              <a:rPr lang="fr-FR" sz="1100" dirty="0">
                <a:hlinkClick r:id="rId2"/>
              </a:rPr>
              <a:t>recrutement@villeneuveloubet.fr</a:t>
            </a:r>
            <a:endParaRPr lang="fr-FR" sz="1100" dirty="0"/>
          </a:p>
          <a:p>
            <a:pPr algn="just"/>
            <a:endParaRPr lang="fr-FR" sz="1100" dirty="0"/>
          </a:p>
          <a:p>
            <a:pPr algn="just"/>
            <a:endParaRPr lang="fr-FR" sz="1100" dirty="0"/>
          </a:p>
          <a:p>
            <a:pPr algn="just"/>
            <a:r>
              <a:rPr lang="fr-FR" sz="1100" dirty="0"/>
              <a:t>Poste à pourvoir le </a:t>
            </a:r>
            <a:r>
              <a:rPr lang="fr-FR" sz="1100" b="1" dirty="0"/>
              <a:t>15 septembre 2024</a:t>
            </a:r>
          </a:p>
          <a:p>
            <a:pPr algn="just"/>
            <a:endParaRPr lang="fr-FR" sz="1100" dirty="0"/>
          </a:p>
          <a:p>
            <a:endParaRPr lang="fr-FR" dirty="0"/>
          </a:p>
        </p:txBody>
      </p:sp>
      <p:pic>
        <p:nvPicPr>
          <p:cNvPr id="9" name="Image 8">
            <a:extLst>
              <a:ext uri="{FF2B5EF4-FFF2-40B4-BE49-F238E27FC236}">
                <a16:creationId xmlns:a16="http://schemas.microsoft.com/office/drawing/2014/main" id="{AB73B618-52CE-4329-8035-9E95276D5F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 y="431800"/>
            <a:ext cx="1993900" cy="1107722"/>
          </a:xfrm>
          <a:prstGeom prst="rect">
            <a:avLst/>
          </a:prstGeom>
        </p:spPr>
      </p:pic>
      <p:pic>
        <p:nvPicPr>
          <p:cNvPr id="11" name="Image 10" descr="Une image contenant carte&#10;&#10;Description générée automatiquement">
            <a:extLst>
              <a:ext uri="{FF2B5EF4-FFF2-40B4-BE49-F238E27FC236}">
                <a16:creationId xmlns:a16="http://schemas.microsoft.com/office/drawing/2014/main" id="{9362CD72-B4B4-4D38-A4B6-12DCBA85B27D}"/>
              </a:ext>
            </a:extLst>
          </p:cNvPr>
          <p:cNvPicPr>
            <a:picLocks noChangeAspect="1"/>
          </p:cNvPicPr>
          <p:nvPr/>
        </p:nvPicPr>
        <p:blipFill>
          <a:blip r:embed="rId4"/>
          <a:stretch>
            <a:fillRect/>
          </a:stretch>
        </p:blipFill>
        <p:spPr>
          <a:xfrm>
            <a:off x="0" y="4610100"/>
            <a:ext cx="2235200" cy="1996363"/>
          </a:xfrm>
          <a:prstGeom prst="rect">
            <a:avLst/>
          </a:prstGeom>
        </p:spPr>
      </p:pic>
      <p:sp>
        <p:nvSpPr>
          <p:cNvPr id="12" name="ZoneTexte 11">
            <a:extLst>
              <a:ext uri="{FF2B5EF4-FFF2-40B4-BE49-F238E27FC236}">
                <a16:creationId xmlns:a16="http://schemas.microsoft.com/office/drawing/2014/main" id="{DCDB8462-EE5B-499C-970E-8993CE41AE48}"/>
              </a:ext>
            </a:extLst>
          </p:cNvPr>
          <p:cNvSpPr txBox="1"/>
          <p:nvPr/>
        </p:nvSpPr>
        <p:spPr>
          <a:xfrm>
            <a:off x="2235200" y="2032000"/>
            <a:ext cx="4605338" cy="6512937"/>
          </a:xfrm>
          <a:prstGeom prst="rect">
            <a:avLst/>
          </a:prstGeom>
          <a:noFill/>
        </p:spPr>
        <p:txBody>
          <a:bodyPr wrap="square" rtlCol="0">
            <a:spAutoFit/>
          </a:bodyPr>
          <a:lstStyle/>
          <a:p>
            <a:endParaRPr lang="fr-FR" dirty="0"/>
          </a:p>
          <a:p>
            <a:r>
              <a:rPr lang="fr-FR" sz="1200" dirty="0"/>
              <a:t>Au sein de l’équipe de la DRH-QVT, et sous la responsabilité du Directeur, il vous sera affecté un </a:t>
            </a:r>
            <a:r>
              <a:rPr lang="fr-FR" sz="1200"/>
              <a:t>portefeuille d’agents </a:t>
            </a:r>
            <a:r>
              <a:rPr lang="fr-FR" sz="1200" dirty="0"/>
              <a:t>par service dont vous serez en particulier chargé de :</a:t>
            </a:r>
          </a:p>
          <a:p>
            <a:endParaRPr lang="fr-FR" sz="1200" b="1" dirty="0"/>
          </a:p>
          <a:p>
            <a:pPr algn="ctr">
              <a:lnSpc>
                <a:spcPct val="107000"/>
              </a:lnSpc>
              <a:spcAft>
                <a:spcPts val="0"/>
              </a:spcAft>
            </a:pPr>
            <a:r>
              <a:rPr lang="fr-FR" sz="1200" b="1" dirty="0">
                <a:latin typeface="Calibri" panose="020F0502020204030204" pitchFamily="34" charset="0"/>
                <a:ea typeface="Calibri" panose="020F0502020204030204" pitchFamily="34" charset="0"/>
                <a:cs typeface="Times New Roman" panose="02020603050405020304" pitchFamily="18" charset="0"/>
              </a:rPr>
              <a:t>Gestion des carrières des agents titulaires et contractuels </a:t>
            </a:r>
          </a:p>
          <a:p>
            <a:pPr algn="ctr">
              <a:lnSpc>
                <a:spcPct val="107000"/>
              </a:lnSpc>
              <a:spcAft>
                <a:spcPts val="0"/>
              </a:spcAft>
            </a:pPr>
            <a:r>
              <a:rPr lang="fr-FR" sz="1200" b="1" dirty="0">
                <a:latin typeface="Calibri" panose="020F0502020204030204" pitchFamily="34" charset="0"/>
                <a:ea typeface="Calibri" panose="020F0502020204030204" pitchFamily="34" charset="0"/>
                <a:cs typeface="Times New Roman" panose="02020603050405020304" pitchFamily="18" charset="0"/>
              </a:rPr>
              <a:t>Maitrise du Statut</a:t>
            </a:r>
          </a:p>
          <a:p>
            <a:pPr>
              <a:lnSpc>
                <a:spcPct val="107000"/>
              </a:lnSpc>
              <a:spcAft>
                <a:spcPts val="0"/>
              </a:spcAft>
            </a:pPr>
            <a:endParaRPr lang="fr-FR" sz="10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200" dirty="0">
                <a:latin typeface="Calibri" panose="020F0502020204030204" pitchFamily="34" charset="0"/>
                <a:ea typeface="Calibri" panose="020F0502020204030204" pitchFamily="34" charset="0"/>
                <a:cs typeface="Times New Roman" panose="02020603050405020304" pitchFamily="18" charset="0"/>
              </a:rPr>
              <a:t>Rédaction des arrêtés relatifs à la carrière (mise en stage, titularisation, échelon, grade, disponibilité, temps partiel)</a:t>
            </a:r>
            <a:endParaRPr lang="fr-FR" sz="10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200" dirty="0">
                <a:latin typeface="Calibri" panose="020F0502020204030204" pitchFamily="34" charset="0"/>
                <a:ea typeface="Calibri" panose="020F0502020204030204" pitchFamily="34" charset="0"/>
                <a:cs typeface="Times New Roman" panose="02020603050405020304" pitchFamily="18" charset="0"/>
              </a:rPr>
              <a:t>Rédaction des contrats et avenants,</a:t>
            </a:r>
          </a:p>
          <a:p>
            <a:pPr marL="342900" lvl="0" indent="-342900" algn="just">
              <a:lnSpc>
                <a:spcPct val="107000"/>
              </a:lnSpc>
              <a:spcAft>
                <a:spcPts val="0"/>
              </a:spcAft>
              <a:buFont typeface="Calibri" panose="020F0502020204030204" pitchFamily="34" charset="0"/>
              <a:buChar char="-"/>
            </a:pPr>
            <a:r>
              <a:rPr lang="fr-FR" sz="1200" dirty="0">
                <a:latin typeface="Calibri" panose="020F0502020204030204" pitchFamily="34" charset="0"/>
                <a:ea typeface="Calibri" panose="020F0502020204030204" pitchFamily="34" charset="0"/>
                <a:cs typeface="Times New Roman" panose="02020603050405020304" pitchFamily="18" charset="0"/>
              </a:rPr>
              <a:t>Gestion de l’échéancier,</a:t>
            </a:r>
          </a:p>
          <a:p>
            <a:pPr marL="342900" lvl="0" indent="-342900" algn="just">
              <a:lnSpc>
                <a:spcPct val="107000"/>
              </a:lnSpc>
              <a:spcAft>
                <a:spcPts val="0"/>
              </a:spcAft>
              <a:buFont typeface="Calibri" panose="020F0502020204030204" pitchFamily="34" charset="0"/>
              <a:buChar char="-"/>
            </a:pPr>
            <a:r>
              <a:rPr lang="fr-FR" sz="1200" dirty="0">
                <a:latin typeface="Calibri" panose="020F0502020204030204" pitchFamily="34" charset="0"/>
                <a:ea typeface="Calibri" panose="020F0502020204030204" pitchFamily="34" charset="0"/>
                <a:cs typeface="Times New Roman" panose="02020603050405020304" pitchFamily="18" charset="0"/>
              </a:rPr>
              <a:t>Gestion des absences (congés, maladie…)</a:t>
            </a:r>
          </a:p>
          <a:p>
            <a:pPr marL="342900" lvl="0" indent="-342900" algn="just">
              <a:lnSpc>
                <a:spcPct val="107000"/>
              </a:lnSpc>
              <a:spcAft>
                <a:spcPts val="0"/>
              </a:spcAft>
              <a:buFont typeface="Calibri" panose="020F0502020204030204" pitchFamily="34" charset="0"/>
              <a:buChar char="-"/>
            </a:pPr>
            <a:r>
              <a:rPr lang="fr-FR" sz="1200" dirty="0">
                <a:latin typeface="Calibri" panose="020F0502020204030204" pitchFamily="34" charset="0"/>
                <a:ea typeface="Calibri" panose="020F0502020204030204" pitchFamily="34" charset="0"/>
                <a:cs typeface="Times New Roman" panose="02020603050405020304" pitchFamily="18" charset="0"/>
              </a:rPr>
              <a:t>Gestion des maladies et accidents de service (déclaration, tableau de suivi, saisine du conseil médical départemental…)</a:t>
            </a:r>
          </a:p>
          <a:p>
            <a:pPr marL="342900" lvl="0" indent="-342900" algn="just">
              <a:lnSpc>
                <a:spcPct val="107000"/>
              </a:lnSpc>
              <a:spcAft>
                <a:spcPts val="0"/>
              </a:spcAft>
              <a:buFont typeface="Calibri" panose="020F0502020204030204" pitchFamily="34" charset="0"/>
              <a:buChar char="-"/>
            </a:pPr>
            <a:r>
              <a:rPr lang="fr-FR" sz="1200" dirty="0">
                <a:latin typeface="Calibri" panose="020F0502020204030204" pitchFamily="34" charset="0"/>
                <a:cs typeface="Times New Roman" panose="02020603050405020304" pitchFamily="18" charset="0"/>
              </a:rPr>
              <a:t>Accompagnement et conseil des agents dans leur évolution de carrière,</a:t>
            </a:r>
          </a:p>
          <a:p>
            <a:pPr marL="342900" indent="-342900" algn="just">
              <a:lnSpc>
                <a:spcPct val="107000"/>
              </a:lnSpc>
              <a:buFont typeface="Calibri" panose="020F0502020204030204" pitchFamily="34" charset="0"/>
              <a:buChar char="-"/>
            </a:pPr>
            <a:r>
              <a:rPr lang="fr-FR" sz="1200" dirty="0">
                <a:latin typeface="Calibri" panose="020F0502020204030204" pitchFamily="34" charset="0"/>
                <a:cs typeface="Times New Roman" panose="02020603050405020304" pitchFamily="18" charset="0"/>
              </a:rPr>
              <a:t>Connaissances des procédures statutaires ,</a:t>
            </a:r>
          </a:p>
          <a:p>
            <a:pPr marL="342900" lvl="0" indent="-342900" algn="just">
              <a:lnSpc>
                <a:spcPct val="107000"/>
              </a:lnSpc>
              <a:spcAft>
                <a:spcPts val="0"/>
              </a:spcAft>
              <a:buFont typeface="Calibri" panose="020F0502020204030204" pitchFamily="34" charset="0"/>
              <a:buChar char="-"/>
            </a:pPr>
            <a:r>
              <a:rPr lang="fr-FR" sz="1200" dirty="0">
                <a:latin typeface="Calibri" panose="020F0502020204030204" pitchFamily="34" charset="0"/>
                <a:cs typeface="Times New Roman" panose="02020603050405020304" pitchFamily="18" charset="0"/>
              </a:rPr>
              <a:t>Analyse des nouveaux textes réglementaires applicables au statut,</a:t>
            </a:r>
          </a:p>
          <a:p>
            <a:pPr marL="342900" lvl="0" indent="-342900" algn="just">
              <a:lnSpc>
                <a:spcPct val="107000"/>
              </a:lnSpc>
              <a:spcAft>
                <a:spcPts val="0"/>
              </a:spcAft>
              <a:buFont typeface="Calibri" panose="020F0502020204030204" pitchFamily="34" charset="0"/>
              <a:buChar char="-"/>
            </a:pPr>
            <a:r>
              <a:rPr lang="fr-FR" sz="1200" dirty="0">
                <a:latin typeface="Calibri" panose="020F0502020204030204" pitchFamily="34" charset="0"/>
                <a:cs typeface="Times New Roman" panose="02020603050405020304" pitchFamily="18" charset="0"/>
              </a:rPr>
              <a:t>Participation aux différents projets concernant l’amélioration de la qualité de vie au travail de l’ensemble des agents de la commune,</a:t>
            </a:r>
            <a:endParaRPr lang="fr-FR"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Calibri" panose="020F0502020204030204" pitchFamily="34" charset="0"/>
              <a:buChar char="-"/>
            </a:pPr>
            <a:r>
              <a:rPr lang="fr-FR" sz="1200" dirty="0">
                <a:latin typeface="Calibri" panose="020F0502020204030204" pitchFamily="34" charset="0"/>
                <a:ea typeface="Calibri" panose="020F0502020204030204" pitchFamily="34" charset="0"/>
                <a:cs typeface="Times New Roman" panose="02020603050405020304" pitchFamily="18" charset="0"/>
              </a:rPr>
              <a:t>Transversalité avec la cellule Paie.</a:t>
            </a:r>
          </a:p>
          <a:p>
            <a:endParaRPr lang="fr-FR" sz="1200" dirty="0"/>
          </a:p>
          <a:p>
            <a:r>
              <a:rPr lang="fr-FR" sz="1200" b="1" dirty="0"/>
              <a:t>Profil du poste :</a:t>
            </a:r>
            <a:endParaRPr lang="fr-FR" sz="1200" dirty="0"/>
          </a:p>
          <a:p>
            <a:r>
              <a:rPr lang="fr-FR" sz="1200" b="1" dirty="0"/>
              <a:t> </a:t>
            </a:r>
            <a:endParaRPr lang="fr-FR" sz="1200" dirty="0"/>
          </a:p>
          <a:p>
            <a:r>
              <a:rPr lang="fr-FR" sz="1200" dirty="0"/>
              <a:t>- Expérience requise dans les mêmes fonctions,</a:t>
            </a:r>
          </a:p>
          <a:p>
            <a:r>
              <a:rPr lang="fr-FR" sz="1200" dirty="0"/>
              <a:t>- Compétences rédactionnelles et juridiques indispensables,</a:t>
            </a:r>
          </a:p>
          <a:p>
            <a:r>
              <a:rPr lang="fr-FR" sz="1200" dirty="0"/>
              <a:t>- Rigueur, organisation,</a:t>
            </a:r>
          </a:p>
          <a:p>
            <a:r>
              <a:rPr lang="fr-FR" sz="1200" dirty="0"/>
              <a:t>- Qualités humaines indispensables : empathie, discrétion.</a:t>
            </a:r>
          </a:p>
          <a:p>
            <a:r>
              <a:rPr lang="fr-FR" sz="1200" dirty="0"/>
              <a:t> </a:t>
            </a:r>
          </a:p>
          <a:p>
            <a:r>
              <a:rPr lang="fr-FR" sz="1200" dirty="0"/>
              <a:t>.</a:t>
            </a:r>
            <a:endParaRPr lang="fr-FR" dirty="0"/>
          </a:p>
        </p:txBody>
      </p:sp>
    </p:spTree>
    <p:extLst>
      <p:ext uri="{BB962C8B-B14F-4D97-AF65-F5344CB8AC3E}">
        <p14:creationId xmlns:p14="http://schemas.microsoft.com/office/powerpoint/2010/main" val="3382246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8AB5FB4-EDFB-4979-8CF2-1705BC60A969}"/>
              </a:ext>
            </a:extLst>
          </p:cNvPr>
          <p:cNvSpPr>
            <a:spLocks noGrp="1"/>
          </p:cNvSpPr>
          <p:nvPr>
            <p:ph type="subTitle" idx="1"/>
          </p:nvPr>
        </p:nvSpPr>
        <p:spPr>
          <a:xfrm>
            <a:off x="2235200" y="0"/>
            <a:ext cx="4605338" cy="2032000"/>
          </a:xfrm>
          <a:solidFill>
            <a:schemeClr val="accent5">
              <a:lumMod val="20000"/>
              <a:lumOff val="80000"/>
            </a:schemeClr>
          </a:solidFill>
          <a:ln w="38100">
            <a:solidFill>
              <a:schemeClr val="accent5">
                <a:lumMod val="50000"/>
              </a:schemeClr>
            </a:solidFill>
          </a:ln>
        </p:spPr>
        <p:style>
          <a:lnRef idx="2">
            <a:schemeClr val="accent4"/>
          </a:lnRef>
          <a:fillRef idx="1">
            <a:schemeClr val="lt1"/>
          </a:fillRef>
          <a:effectRef idx="0">
            <a:schemeClr val="accent4"/>
          </a:effectRef>
          <a:fontRef idx="minor">
            <a:schemeClr val="dk1"/>
          </a:fontRef>
        </p:style>
        <p:txBody>
          <a:bodyPr>
            <a:normAutofit/>
          </a:bodyPr>
          <a:lstStyle/>
          <a:p>
            <a:endParaRPr lang="fr-FR" b="1" dirty="0"/>
          </a:p>
          <a:p>
            <a:r>
              <a:rPr lang="fr-FR" b="1" dirty="0">
                <a:highlight>
                  <a:srgbClr val="00FFFF"/>
                </a:highlight>
              </a:rPr>
              <a:t>CHARGE(E) des CARRIERES</a:t>
            </a:r>
          </a:p>
          <a:p>
            <a:endParaRPr lang="fr-FR" dirty="0"/>
          </a:p>
          <a:p>
            <a:r>
              <a:rPr lang="fr-FR" dirty="0"/>
              <a:t>AU SEIN DE </a:t>
            </a:r>
            <a:r>
              <a:rPr lang="fr-FR" b="1" u="sng" dirty="0"/>
              <a:t>LA DIRECTION des RESSOURCES HUMAINES </a:t>
            </a:r>
          </a:p>
          <a:p>
            <a:r>
              <a:rPr lang="fr-FR" b="1" u="sng" dirty="0"/>
              <a:t>et de la QUALITE de VIE au TRAVAIL</a:t>
            </a:r>
          </a:p>
          <a:p>
            <a:endParaRPr lang="fr-FR" u="sng" dirty="0"/>
          </a:p>
        </p:txBody>
      </p:sp>
      <p:sp>
        <p:nvSpPr>
          <p:cNvPr id="6" name="ZoneTexte 5">
            <a:extLst>
              <a:ext uri="{FF2B5EF4-FFF2-40B4-BE49-F238E27FC236}">
                <a16:creationId xmlns:a16="http://schemas.microsoft.com/office/drawing/2014/main" id="{0404F546-45AA-45BF-8AD4-B6D23105983C}"/>
              </a:ext>
            </a:extLst>
          </p:cNvPr>
          <p:cNvSpPr txBox="1"/>
          <p:nvPr/>
        </p:nvSpPr>
        <p:spPr>
          <a:xfrm>
            <a:off x="0" y="2028389"/>
            <a:ext cx="2235200" cy="4678204"/>
          </a:xfrm>
          <a:prstGeom prst="rect">
            <a:avLst/>
          </a:prstGeom>
          <a:solidFill>
            <a:schemeClr val="accent5">
              <a:lumMod val="20000"/>
              <a:lumOff val="80000"/>
            </a:schemeClr>
          </a:solidFill>
          <a:ln w="38100">
            <a:solidFill>
              <a:schemeClr val="tx1"/>
            </a:solidFill>
          </a:ln>
        </p:spPr>
        <p:txBody>
          <a:bodyPr wrap="square" rtlCol="0">
            <a:spAutoFit/>
          </a:bodyPr>
          <a:lstStyle/>
          <a:p>
            <a:pPr algn="just"/>
            <a:endParaRPr lang="fr-FR" sz="1200" dirty="0"/>
          </a:p>
          <a:p>
            <a:pPr algn="just"/>
            <a:endParaRPr lang="fr-FR" sz="1200" dirty="0"/>
          </a:p>
          <a:p>
            <a:pPr algn="just"/>
            <a:r>
              <a:rPr lang="fr-FR" sz="1200" dirty="0"/>
              <a:t>Villeneuve-Loubet dotée de près de 4km de plages, la commune affiche sans rougir l’image d’une station balnéaire active avec son port de plaisance au cœur de la célèbre Marina Baie des Anges.</a:t>
            </a:r>
          </a:p>
          <a:p>
            <a:pPr algn="just"/>
            <a:r>
              <a:rPr lang="fr-FR" sz="1200" dirty="0"/>
              <a:t>Sa situation privilégiée, proche des grands centres comme Nice, Monaco ou Cannes, en fait une destination de choix pour y vivre.</a:t>
            </a:r>
          </a:p>
          <a:p>
            <a:endParaRPr lang="fr-FR" sz="1000"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7" name="ZoneTexte 6">
            <a:extLst>
              <a:ext uri="{FF2B5EF4-FFF2-40B4-BE49-F238E27FC236}">
                <a16:creationId xmlns:a16="http://schemas.microsoft.com/office/drawing/2014/main" id="{7BD22669-F346-4E39-9470-0B045F8918E9}"/>
              </a:ext>
            </a:extLst>
          </p:cNvPr>
          <p:cNvSpPr txBox="1"/>
          <p:nvPr/>
        </p:nvSpPr>
        <p:spPr>
          <a:xfrm>
            <a:off x="0" y="6606463"/>
            <a:ext cx="2235200" cy="3400931"/>
          </a:xfrm>
          <a:prstGeom prst="rect">
            <a:avLst/>
          </a:prstGeom>
          <a:solidFill>
            <a:schemeClr val="accent5">
              <a:lumMod val="20000"/>
              <a:lumOff val="80000"/>
            </a:schemeClr>
          </a:solidFill>
          <a:ln w="38100">
            <a:solidFill>
              <a:schemeClr val="tx1"/>
            </a:solidFill>
          </a:ln>
        </p:spPr>
        <p:txBody>
          <a:bodyPr wrap="square" rtlCol="0">
            <a:spAutoFit/>
          </a:bodyPr>
          <a:lstStyle/>
          <a:p>
            <a:pPr algn="just"/>
            <a:endParaRPr lang="fr-FR" sz="1200" b="1" dirty="0"/>
          </a:p>
          <a:p>
            <a:pPr algn="just"/>
            <a:r>
              <a:rPr lang="fr-FR" sz="1200" b="1" dirty="0"/>
              <a:t>Candidatures :</a:t>
            </a:r>
          </a:p>
          <a:p>
            <a:pPr algn="just"/>
            <a:endParaRPr lang="fr-FR" sz="1200" dirty="0"/>
          </a:p>
          <a:p>
            <a:pPr algn="just"/>
            <a:r>
              <a:rPr lang="fr-FR" sz="1200" dirty="0"/>
              <a:t>Les candidatures sont à adresser à Monsieur le Maire de Villeneuve-Loubet</a:t>
            </a:r>
          </a:p>
          <a:p>
            <a:pPr algn="just"/>
            <a:endParaRPr lang="fr-FR" sz="1200" dirty="0"/>
          </a:p>
          <a:p>
            <a:pPr algn="just"/>
            <a:r>
              <a:rPr lang="fr-FR" sz="1200" dirty="0"/>
              <a:t>Hôtel de Ville – Place de la république – 06270 VILLENEUVE LOUBET</a:t>
            </a:r>
          </a:p>
          <a:p>
            <a:pPr algn="just"/>
            <a:endParaRPr lang="fr-FR" sz="1100" dirty="0"/>
          </a:p>
          <a:p>
            <a:pPr algn="just"/>
            <a:r>
              <a:rPr lang="fr-FR" sz="1100" dirty="0">
                <a:hlinkClick r:id="rId2"/>
              </a:rPr>
              <a:t>recrutement@villeneuveloubet.fr</a:t>
            </a:r>
            <a:endParaRPr lang="fr-FR" sz="1100" dirty="0"/>
          </a:p>
          <a:p>
            <a:pPr algn="just"/>
            <a:endParaRPr lang="fr-FR" sz="1100" dirty="0"/>
          </a:p>
          <a:p>
            <a:pPr algn="just"/>
            <a:endParaRPr lang="fr-FR" sz="1100" dirty="0"/>
          </a:p>
          <a:p>
            <a:pPr algn="just"/>
            <a:r>
              <a:rPr lang="fr-FR" sz="1100" dirty="0"/>
              <a:t>Poste à pourvoir le </a:t>
            </a:r>
            <a:r>
              <a:rPr lang="fr-FR" sz="1100" b="1" dirty="0"/>
              <a:t>15 septembre 2024</a:t>
            </a:r>
          </a:p>
          <a:p>
            <a:pPr algn="just"/>
            <a:endParaRPr lang="fr-FR" sz="1100" dirty="0"/>
          </a:p>
          <a:p>
            <a:endParaRPr lang="fr-FR" dirty="0"/>
          </a:p>
        </p:txBody>
      </p:sp>
      <p:pic>
        <p:nvPicPr>
          <p:cNvPr id="9" name="Image 8">
            <a:extLst>
              <a:ext uri="{FF2B5EF4-FFF2-40B4-BE49-F238E27FC236}">
                <a16:creationId xmlns:a16="http://schemas.microsoft.com/office/drawing/2014/main" id="{AB73B618-52CE-4329-8035-9E95276D5F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 y="431800"/>
            <a:ext cx="1993900" cy="1107722"/>
          </a:xfrm>
          <a:prstGeom prst="rect">
            <a:avLst/>
          </a:prstGeom>
        </p:spPr>
      </p:pic>
      <p:sp>
        <p:nvSpPr>
          <p:cNvPr id="12" name="ZoneTexte 11">
            <a:extLst>
              <a:ext uri="{FF2B5EF4-FFF2-40B4-BE49-F238E27FC236}">
                <a16:creationId xmlns:a16="http://schemas.microsoft.com/office/drawing/2014/main" id="{DCDB8462-EE5B-499C-970E-8993CE41AE48}"/>
              </a:ext>
            </a:extLst>
          </p:cNvPr>
          <p:cNvSpPr txBox="1"/>
          <p:nvPr/>
        </p:nvSpPr>
        <p:spPr>
          <a:xfrm>
            <a:off x="2235200" y="2028389"/>
            <a:ext cx="4605338" cy="5262979"/>
          </a:xfrm>
          <a:prstGeom prst="rect">
            <a:avLst/>
          </a:prstGeom>
          <a:noFill/>
        </p:spPr>
        <p:txBody>
          <a:bodyPr wrap="square" rtlCol="0">
            <a:spAutoFit/>
          </a:bodyPr>
          <a:lstStyle/>
          <a:p>
            <a:endParaRPr lang="fr-FR" sz="1200" b="1" dirty="0"/>
          </a:p>
          <a:p>
            <a:endParaRPr lang="fr-FR" sz="1200" b="1" dirty="0"/>
          </a:p>
          <a:p>
            <a:r>
              <a:rPr lang="fr-FR" sz="1200" b="1" dirty="0"/>
              <a:t>Savoir Être :</a:t>
            </a:r>
          </a:p>
          <a:p>
            <a:pPr lvl="0"/>
            <a:r>
              <a:rPr lang="fr-FR" sz="1200" dirty="0"/>
              <a:t>Discrétion,</a:t>
            </a:r>
          </a:p>
          <a:p>
            <a:pPr lvl="0"/>
            <a:r>
              <a:rPr lang="fr-FR" sz="1200" dirty="0"/>
              <a:t>Bienveillance,</a:t>
            </a:r>
          </a:p>
          <a:p>
            <a:pPr lvl="0"/>
            <a:r>
              <a:rPr lang="fr-FR" sz="1200" dirty="0"/>
              <a:t>Rigueur,</a:t>
            </a:r>
          </a:p>
          <a:p>
            <a:pPr lvl="0"/>
            <a:r>
              <a:rPr lang="fr-FR" sz="1200" dirty="0"/>
              <a:t>Sens du relationnel,</a:t>
            </a:r>
          </a:p>
          <a:p>
            <a:pPr lvl="0"/>
            <a:r>
              <a:rPr lang="fr-FR" sz="1200" dirty="0"/>
              <a:t>Être communiquant,</a:t>
            </a:r>
          </a:p>
          <a:p>
            <a:pPr lvl="0"/>
            <a:r>
              <a:rPr lang="fr-FR" sz="1200" dirty="0"/>
              <a:t>Confidentialité, discrétion professionnelle,</a:t>
            </a:r>
          </a:p>
          <a:p>
            <a:pPr lvl="0"/>
            <a:r>
              <a:rPr lang="fr-FR" sz="1200" dirty="0"/>
              <a:t>Adaptabilité.</a:t>
            </a:r>
          </a:p>
          <a:p>
            <a:pPr lvl="0"/>
            <a:r>
              <a:rPr lang="fr-FR" sz="1200" dirty="0"/>
              <a:t>Ouverture</a:t>
            </a:r>
          </a:p>
          <a:p>
            <a:pPr lvl="0"/>
            <a:r>
              <a:rPr lang="fr-FR" sz="1200" dirty="0"/>
              <a:t>Curiosité</a:t>
            </a:r>
            <a:endParaRPr lang="fr-FR" dirty="0"/>
          </a:p>
          <a:p>
            <a:endParaRPr lang="fr-FR" sz="1200" b="1" dirty="0"/>
          </a:p>
          <a:p>
            <a:r>
              <a:rPr lang="fr-FR" sz="1200" b="1" dirty="0"/>
              <a:t>Profil</a:t>
            </a:r>
            <a:r>
              <a:rPr lang="fr-FR" sz="1200" dirty="0"/>
              <a:t> : </a:t>
            </a:r>
          </a:p>
          <a:p>
            <a:r>
              <a:rPr lang="fr-FR" sz="1200" dirty="0"/>
              <a:t>Vous avez obligatoirement une expérience sur un poste similaire. </a:t>
            </a:r>
          </a:p>
          <a:p>
            <a:r>
              <a:rPr lang="fr-FR" sz="1200" dirty="0"/>
              <a:t>Vous maitrisez le statut de la fonction publique territoriale (FPT) et possédez les notions fondamentales de la gestion des ressources humaines. </a:t>
            </a:r>
          </a:p>
          <a:p>
            <a:r>
              <a:rPr lang="fr-FR" sz="1200" dirty="0"/>
              <a:t>Vous êtes à l’aise avec les outils informatiques (logiciel SIRH </a:t>
            </a:r>
            <a:r>
              <a:rPr lang="fr-FR" sz="1200" dirty="0" err="1"/>
              <a:t>Ciril</a:t>
            </a:r>
            <a:r>
              <a:rPr lang="fr-FR" sz="1200" dirty="0"/>
              <a:t> très apprécié).</a:t>
            </a:r>
          </a:p>
          <a:p>
            <a:endParaRPr lang="fr-FR" sz="1200" b="1" dirty="0"/>
          </a:p>
          <a:p>
            <a:endParaRPr lang="fr-FR" sz="1200" b="1" dirty="0"/>
          </a:p>
          <a:p>
            <a:r>
              <a:rPr lang="fr-FR" sz="1200" b="1" dirty="0"/>
              <a:t>Horaires de travail : </a:t>
            </a:r>
            <a:r>
              <a:rPr lang="fr-FR" sz="1200" dirty="0"/>
              <a:t>temps complet 36h30 hebdo</a:t>
            </a:r>
          </a:p>
          <a:p>
            <a:endParaRPr lang="fr-FR" sz="1200" dirty="0"/>
          </a:p>
          <a:p>
            <a:r>
              <a:rPr lang="fr-FR" sz="1200" b="1" dirty="0"/>
              <a:t>Rémunération : </a:t>
            </a:r>
          </a:p>
          <a:p>
            <a:r>
              <a:rPr lang="fr-FR" sz="1200" dirty="0"/>
              <a:t>Statuaire + RIFSEEP (IFSE part fixe – CIA part variable) + 13eme mois indiciaire</a:t>
            </a:r>
          </a:p>
          <a:p>
            <a:r>
              <a:rPr lang="fr-FR" sz="1200" dirty="0"/>
              <a:t>Participation employeur à la mutuelle et la prévoyance</a:t>
            </a:r>
          </a:p>
        </p:txBody>
      </p:sp>
      <p:pic>
        <p:nvPicPr>
          <p:cNvPr id="8" name="Image 1">
            <a:extLst>
              <a:ext uri="{FF2B5EF4-FFF2-40B4-BE49-F238E27FC236}">
                <a16:creationId xmlns:a16="http://schemas.microsoft.com/office/drawing/2014/main" id="{DA07A1FA-6742-4552-8454-BCFBBB572C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0825" y="8306928"/>
            <a:ext cx="3454088" cy="1311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Zone de texte 287">
            <a:extLst>
              <a:ext uri="{FF2B5EF4-FFF2-40B4-BE49-F238E27FC236}">
                <a16:creationId xmlns:a16="http://schemas.microsoft.com/office/drawing/2014/main" id="{7CAD8053-E9AA-4ADD-AD9B-6733F05B73DA}"/>
              </a:ext>
            </a:extLst>
          </p:cNvPr>
          <p:cNvSpPr txBox="1"/>
          <p:nvPr/>
        </p:nvSpPr>
        <p:spPr>
          <a:xfrm>
            <a:off x="114300" y="4367491"/>
            <a:ext cx="2023872" cy="2120234"/>
          </a:xfrm>
          <a:prstGeom prst="rect">
            <a:avLst/>
          </a:prstGeom>
          <a:solidFill>
            <a:schemeClr val="accent1">
              <a:lumMod val="20000"/>
              <a:lumOff val="80000"/>
            </a:schemeClr>
          </a:solidFill>
          <a:ln>
            <a:solidFill>
              <a:schemeClr val="accent1">
                <a:lumMod val="50000"/>
              </a:schemeClr>
            </a:solidFill>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228600" algn="just">
              <a:lnSpc>
                <a:spcPct val="80000"/>
              </a:lnSpc>
              <a:spcAft>
                <a:spcPts val="800"/>
              </a:spcAft>
            </a:pPr>
            <a:r>
              <a:rPr lang="fr-FR" sz="1050" b="1" dirty="0"/>
              <a:t>Les valeurs internes de l’Administration Villeneuvoise,</a:t>
            </a:r>
          </a:p>
          <a:p>
            <a:pPr marL="228600" algn="just">
              <a:lnSpc>
                <a:spcPct val="80000"/>
              </a:lnSpc>
              <a:spcAft>
                <a:spcPts val="800"/>
              </a:spcAft>
            </a:pPr>
            <a:r>
              <a:rPr lang="fr-FR" sz="1050" kern="1200" dirty="0">
                <a:solidFill>
                  <a:srgbClr val="000000"/>
                </a:solidFill>
                <a:effectLst/>
                <a:ea typeface="Times New Roman" panose="02020603050405020304" pitchFamily="18" charset="0"/>
                <a:cs typeface="Times New Roman" panose="02020603050405020304" pitchFamily="18" charset="0"/>
              </a:rPr>
              <a:t>Elles sont au nombre de quatre :</a:t>
            </a:r>
            <a:endParaRPr lang="fr-FR" sz="600" dirty="0">
              <a:effectLst/>
              <a:ea typeface="Calibri" panose="020F0502020204030204" pitchFamily="34" charset="0"/>
              <a:cs typeface="Times New Roman" panose="02020603050405020304" pitchFamily="18" charset="0"/>
            </a:endParaRPr>
          </a:p>
          <a:p>
            <a:pPr marL="457200" algn="just">
              <a:lnSpc>
                <a:spcPct val="80000"/>
              </a:lnSpc>
              <a:spcAft>
                <a:spcPts val="0"/>
              </a:spcAft>
            </a:pPr>
            <a:r>
              <a:rPr lang="fr-FR" sz="1400" dirty="0">
                <a:solidFill>
                  <a:srgbClr val="000000"/>
                </a:solidFill>
                <a:effectLst/>
                <a:ea typeface="Times New Roman" panose="02020603050405020304" pitchFamily="18" charset="0"/>
              </a:rPr>
              <a:t> </a:t>
            </a:r>
            <a:endParaRPr lang="fr-FR" sz="1000" dirty="0">
              <a:effectLst/>
              <a:ea typeface="Times New Roman" panose="02020603050405020304" pitchFamily="18" charset="0"/>
            </a:endParaRPr>
          </a:p>
          <a:p>
            <a:pPr indent="-228600" algn="ctr">
              <a:lnSpc>
                <a:spcPct val="80000"/>
              </a:lnSpc>
              <a:tabLst>
                <a:tab pos="914400" algn="l"/>
              </a:tabLst>
            </a:pPr>
            <a:r>
              <a:rPr lang="fr-FR" sz="1200" b="1" dirty="0">
                <a:solidFill>
                  <a:srgbClr val="000000"/>
                </a:solidFill>
                <a:ea typeface="Times New Roman" panose="02020603050405020304" pitchFamily="18" charset="0"/>
                <a:cs typeface="Times New Roman" panose="02020603050405020304" pitchFamily="18" charset="0"/>
              </a:rPr>
              <a:t>Honnêteté</a:t>
            </a:r>
            <a:endParaRPr lang="fr-FR" sz="1000" b="1" dirty="0">
              <a:ea typeface="Times New Roman" panose="02020603050405020304" pitchFamily="18" charset="0"/>
            </a:endParaRPr>
          </a:p>
          <a:p>
            <a:pPr indent="-228600" algn="ctr">
              <a:lnSpc>
                <a:spcPct val="80000"/>
              </a:lnSpc>
              <a:tabLst>
                <a:tab pos="914400" algn="l"/>
              </a:tabLst>
            </a:pPr>
            <a:r>
              <a:rPr lang="fr-FR" sz="1200" b="1" dirty="0">
                <a:solidFill>
                  <a:srgbClr val="000000"/>
                </a:solidFill>
                <a:cs typeface="Times New Roman" panose="02020603050405020304" pitchFamily="18" charset="0"/>
              </a:rPr>
              <a:t>Respect</a:t>
            </a:r>
            <a:endParaRPr lang="fr-FR" sz="900" dirty="0">
              <a:ea typeface="Calibri" panose="020F0502020204030204" pitchFamily="34" charset="0"/>
              <a:cs typeface="Times New Roman" panose="02020603050405020304" pitchFamily="18" charset="0"/>
            </a:endParaRPr>
          </a:p>
          <a:p>
            <a:pPr indent="-228600" algn="ctr">
              <a:lnSpc>
                <a:spcPct val="80000"/>
              </a:lnSpc>
              <a:tabLst>
                <a:tab pos="914400" algn="l"/>
              </a:tabLst>
            </a:pPr>
            <a:r>
              <a:rPr lang="fr-FR" sz="1200" b="1" kern="1200" dirty="0">
                <a:solidFill>
                  <a:srgbClr val="000000"/>
                </a:solidFill>
                <a:effectLst/>
                <a:ea typeface="Times New Roman" panose="02020603050405020304" pitchFamily="18" charset="0"/>
                <a:cs typeface="Times New Roman" panose="02020603050405020304" pitchFamily="18" charset="0"/>
              </a:rPr>
              <a:t>Engagement</a:t>
            </a:r>
            <a:endParaRPr lang="fr-FR" sz="1000" b="1" dirty="0">
              <a:effectLst/>
              <a:ea typeface="Times New Roman" panose="02020603050405020304" pitchFamily="18" charset="0"/>
            </a:endParaRPr>
          </a:p>
          <a:p>
            <a:pPr algn="ctr">
              <a:lnSpc>
                <a:spcPct val="80000"/>
              </a:lnSpc>
            </a:pPr>
            <a:endParaRPr lang="fr-FR" sz="1000" b="1" dirty="0">
              <a:effectLst/>
              <a:ea typeface="Times New Roman" panose="02020603050405020304" pitchFamily="18" charset="0"/>
            </a:endParaRPr>
          </a:p>
          <a:p>
            <a:pPr indent="-228600" algn="ctr">
              <a:lnSpc>
                <a:spcPct val="80000"/>
              </a:lnSpc>
              <a:tabLst>
                <a:tab pos="914400" algn="l"/>
              </a:tabLst>
            </a:pPr>
            <a:r>
              <a:rPr lang="fr-FR" sz="1200" b="1" kern="1200" dirty="0">
                <a:solidFill>
                  <a:srgbClr val="000000"/>
                </a:solidFill>
                <a:effectLst/>
                <a:ea typeface="Times New Roman" panose="02020603050405020304" pitchFamily="18" charset="0"/>
                <a:cs typeface="Times New Roman" panose="02020603050405020304" pitchFamily="18" charset="0"/>
              </a:rPr>
              <a:t>Exemplarité</a:t>
            </a:r>
            <a:endParaRPr lang="fr-FR" sz="1000" b="1" dirty="0">
              <a:effectLst/>
              <a:ea typeface="Times New Roman" panose="02020603050405020304" pitchFamily="18" charset="0"/>
            </a:endParaRPr>
          </a:p>
          <a:p>
            <a:pPr marL="914400" algn="just">
              <a:lnSpc>
                <a:spcPct val="80000"/>
              </a:lnSpc>
              <a:spcAft>
                <a:spcPts val="0"/>
              </a:spcAft>
            </a:pPr>
            <a:r>
              <a:rPr lang="fr-FR" sz="1050" b="1" dirty="0">
                <a:solidFill>
                  <a:srgbClr val="000000"/>
                </a:solidFill>
                <a:effectLst/>
                <a:ea typeface="Times New Roman" panose="02020603050405020304" pitchFamily="18" charset="0"/>
              </a:rPr>
              <a:t> </a:t>
            </a:r>
            <a:endParaRPr lang="fr-FR" sz="1200" b="1" dirty="0">
              <a:effectLst/>
              <a:ea typeface="Times New Roman" panose="02020603050405020304" pitchFamily="18" charset="0"/>
            </a:endParaRPr>
          </a:p>
        </p:txBody>
      </p:sp>
    </p:spTree>
    <p:extLst>
      <p:ext uri="{BB962C8B-B14F-4D97-AF65-F5344CB8AC3E}">
        <p14:creationId xmlns:p14="http://schemas.microsoft.com/office/powerpoint/2010/main" val="342438035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TotalTime>
  <Words>578</Words>
  <Application>Microsoft Office PowerPoint</Application>
  <PresentationFormat>Personnalisé</PresentationFormat>
  <Paragraphs>115</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Times New Roman</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Alexis Lebras</dc:creator>
  <cp:lastModifiedBy>Emilie LE BRAS</cp:lastModifiedBy>
  <cp:revision>21</cp:revision>
  <dcterms:created xsi:type="dcterms:W3CDTF">2021-08-04T11:28:35Z</dcterms:created>
  <dcterms:modified xsi:type="dcterms:W3CDTF">2024-07-01T09:24:54Z</dcterms:modified>
</cp:coreProperties>
</file>