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40538"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EF334E13-6112-43A1-B553-071E535550EA}">
          <p14:sldIdLst/>
        </p14:section>
        <p14:section name="Section sans titre" id="{4ACB3101-6962-4518-9158-B9E9BC9EBE2F}">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8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315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621191"/>
            <a:ext cx="5814457" cy="3448756"/>
          </a:xfrm>
        </p:spPr>
        <p:txBody>
          <a:bodyPr anchor="b"/>
          <a:lstStyle>
            <a:lvl1pPr algn="ctr">
              <a:defRPr sz="4489"/>
            </a:lvl1pPr>
          </a:lstStyle>
          <a:p>
            <a:r>
              <a:rPr lang="fr-FR"/>
              <a:t>Modifiez le style du titre</a:t>
            </a:r>
            <a:endParaRPr lang="en-US" dirty="0"/>
          </a:p>
        </p:txBody>
      </p:sp>
      <p:sp>
        <p:nvSpPr>
          <p:cNvPr id="3" name="Subtitle 2"/>
          <p:cNvSpPr>
            <a:spLocks noGrp="1"/>
          </p:cNvSpPr>
          <p:nvPr>
            <p:ph type="subTitle" idx="1"/>
          </p:nvPr>
        </p:nvSpPr>
        <p:spPr>
          <a:xfrm>
            <a:off x="855067" y="5202944"/>
            <a:ext cx="5130404" cy="2391656"/>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426242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60093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95260" y="527403"/>
            <a:ext cx="1474991"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0288" y="527403"/>
            <a:ext cx="4339466"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83911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96572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6725" y="2469624"/>
            <a:ext cx="5899964" cy="4120620"/>
          </a:xfrm>
        </p:spPr>
        <p:txBody>
          <a:bodyPr anchor="b"/>
          <a:lstStyle>
            <a:lvl1pPr>
              <a:defRPr sz="4489"/>
            </a:lvl1pPr>
          </a:lstStyle>
          <a:p>
            <a:r>
              <a:rPr lang="fr-FR"/>
              <a:t>Modifiez le style du titre</a:t>
            </a:r>
            <a:endParaRPr lang="en-US" dirty="0"/>
          </a:p>
        </p:txBody>
      </p:sp>
      <p:sp>
        <p:nvSpPr>
          <p:cNvPr id="3" name="Text Placeholder 2"/>
          <p:cNvSpPr>
            <a:spLocks noGrp="1"/>
          </p:cNvSpPr>
          <p:nvPr>
            <p:ph type="body" idx="1"/>
          </p:nvPr>
        </p:nvSpPr>
        <p:spPr>
          <a:xfrm>
            <a:off x="466725" y="6629226"/>
            <a:ext cx="5899964" cy="2166937"/>
          </a:xfrm>
        </p:spPr>
        <p:txBody>
          <a:bodyPr/>
          <a:lstStyle>
            <a:lvl1pPr marL="0" indent="0">
              <a:buNone/>
              <a:defRPr sz="1795">
                <a:solidFill>
                  <a:schemeClr val="tx1"/>
                </a:solidFill>
              </a:defRPr>
            </a:lvl1pPr>
            <a:lvl2pPr marL="342031" indent="0">
              <a:buNone/>
              <a:defRPr sz="1496">
                <a:solidFill>
                  <a:schemeClr val="tx1">
                    <a:tint val="75000"/>
                  </a:schemeClr>
                </a:solidFill>
              </a:defRPr>
            </a:lvl2pPr>
            <a:lvl3pPr marL="684063" indent="0">
              <a:buNone/>
              <a:defRPr sz="1347">
                <a:solidFill>
                  <a:schemeClr val="tx1">
                    <a:tint val="75000"/>
                  </a:schemeClr>
                </a:solidFill>
              </a:defRPr>
            </a:lvl3pPr>
            <a:lvl4pPr marL="1026094" indent="0">
              <a:buNone/>
              <a:defRPr sz="1197">
                <a:solidFill>
                  <a:schemeClr val="tx1">
                    <a:tint val="75000"/>
                  </a:schemeClr>
                </a:solidFill>
              </a:defRPr>
            </a:lvl4pPr>
            <a:lvl5pPr marL="1368125" indent="0">
              <a:buNone/>
              <a:defRPr sz="1197">
                <a:solidFill>
                  <a:schemeClr val="tx1">
                    <a:tint val="75000"/>
                  </a:schemeClr>
                </a:solidFill>
              </a:defRPr>
            </a:lvl5pPr>
            <a:lvl6pPr marL="1710157" indent="0">
              <a:buNone/>
              <a:defRPr sz="1197">
                <a:solidFill>
                  <a:schemeClr val="tx1">
                    <a:tint val="75000"/>
                  </a:schemeClr>
                </a:solidFill>
              </a:defRPr>
            </a:lvl6pPr>
            <a:lvl7pPr marL="2052188" indent="0">
              <a:buNone/>
              <a:defRPr sz="1197">
                <a:solidFill>
                  <a:schemeClr val="tx1">
                    <a:tint val="75000"/>
                  </a:schemeClr>
                </a:solidFill>
              </a:defRPr>
            </a:lvl7pPr>
            <a:lvl8pPr marL="2394219" indent="0">
              <a:buNone/>
              <a:defRPr sz="1197">
                <a:solidFill>
                  <a:schemeClr val="tx1">
                    <a:tint val="75000"/>
                  </a:schemeClr>
                </a:solidFill>
              </a:defRPr>
            </a:lvl8pPr>
            <a:lvl9pPr marL="2736251" indent="0">
              <a:buNone/>
              <a:defRPr sz="119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621CEF-7666-4D4B-99D0-8EDA49C7D85F}" type="datetimeFigureOut">
              <a:rPr lang="fr-FR" smtClean="0"/>
              <a:t>27/06/2024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19007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0287" y="2637014"/>
            <a:ext cx="2907229"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63022" y="2637014"/>
            <a:ext cx="2907229"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4621CEF-7666-4D4B-99D0-8EDA49C7D85F}" type="datetimeFigureOut">
              <a:rPr lang="fr-FR" smtClean="0"/>
              <a:t>27/06/2024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415106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1178" y="527405"/>
            <a:ext cx="5899964"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1179" y="2428347"/>
            <a:ext cx="2893868" cy="1190095"/>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fr-FR"/>
              <a:t>Cliquez pour modifier les styles du texte du masque</a:t>
            </a:r>
          </a:p>
        </p:txBody>
      </p:sp>
      <p:sp>
        <p:nvSpPr>
          <p:cNvPr id="4" name="Content Placeholder 3"/>
          <p:cNvSpPr>
            <a:spLocks noGrp="1"/>
          </p:cNvSpPr>
          <p:nvPr>
            <p:ph sz="half" idx="2"/>
          </p:nvPr>
        </p:nvSpPr>
        <p:spPr>
          <a:xfrm>
            <a:off x="471179" y="3618442"/>
            <a:ext cx="2893868"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63023" y="2428347"/>
            <a:ext cx="2908120" cy="1190095"/>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fr-FR"/>
              <a:t>Cliquez pour modifier les styles du texte du masque</a:t>
            </a:r>
          </a:p>
        </p:txBody>
      </p:sp>
      <p:sp>
        <p:nvSpPr>
          <p:cNvPr id="6" name="Content Placeholder 5"/>
          <p:cNvSpPr>
            <a:spLocks noGrp="1"/>
          </p:cNvSpPr>
          <p:nvPr>
            <p:ph sz="quarter" idx="4"/>
          </p:nvPr>
        </p:nvSpPr>
        <p:spPr>
          <a:xfrm>
            <a:off x="3463023" y="3618442"/>
            <a:ext cx="2908120"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4621CEF-7666-4D4B-99D0-8EDA49C7D85F}" type="datetimeFigureOut">
              <a:rPr lang="fr-FR" smtClean="0"/>
              <a:t>27/06/2024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14869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4621CEF-7666-4D4B-99D0-8EDA49C7D85F}" type="datetimeFigureOut">
              <a:rPr lang="fr-FR" smtClean="0"/>
              <a:t>27/06/2024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67916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21CEF-7666-4D4B-99D0-8EDA49C7D85F}" type="datetimeFigureOut">
              <a:rPr lang="fr-FR" smtClean="0"/>
              <a:t>27/06/2024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37542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1178" y="660400"/>
            <a:ext cx="2206252" cy="2311400"/>
          </a:xfrm>
        </p:spPr>
        <p:txBody>
          <a:bodyPr anchor="b"/>
          <a:lstStyle>
            <a:lvl1pPr>
              <a:defRPr sz="2394"/>
            </a:lvl1pPr>
          </a:lstStyle>
          <a:p>
            <a:r>
              <a:rPr lang="fr-FR"/>
              <a:t>Modifiez le style du titre</a:t>
            </a:r>
            <a:endParaRPr lang="en-US" dirty="0"/>
          </a:p>
        </p:txBody>
      </p:sp>
      <p:sp>
        <p:nvSpPr>
          <p:cNvPr id="3" name="Content Placeholder 2"/>
          <p:cNvSpPr>
            <a:spLocks noGrp="1"/>
          </p:cNvSpPr>
          <p:nvPr>
            <p:ph idx="1"/>
          </p:nvPr>
        </p:nvSpPr>
        <p:spPr>
          <a:xfrm>
            <a:off x="2908120" y="1426283"/>
            <a:ext cx="3463022" cy="7039681"/>
          </a:xfrm>
        </p:spPr>
        <p:txBody>
          <a:bodyPr/>
          <a:lstStyle>
            <a:lvl1pPr>
              <a:defRPr sz="2394"/>
            </a:lvl1pPr>
            <a:lvl2pPr>
              <a:defRPr sz="2095"/>
            </a:lvl2pPr>
            <a:lvl3pPr>
              <a:defRPr sz="1795"/>
            </a:lvl3pPr>
            <a:lvl4pPr>
              <a:defRPr sz="1496"/>
            </a:lvl4pPr>
            <a:lvl5pPr>
              <a:defRPr sz="1496"/>
            </a:lvl5pPr>
            <a:lvl6pPr>
              <a:defRPr sz="1496"/>
            </a:lvl6pPr>
            <a:lvl7pPr>
              <a:defRPr sz="1496"/>
            </a:lvl7pPr>
            <a:lvl8pPr>
              <a:defRPr sz="1496"/>
            </a:lvl8pPr>
            <a:lvl9pPr>
              <a:defRPr sz="149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1178" y="2971800"/>
            <a:ext cx="2206252" cy="550562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21CEF-7666-4D4B-99D0-8EDA49C7D85F}" type="datetimeFigureOut">
              <a:rPr lang="fr-FR" smtClean="0"/>
              <a:t>27/06/2024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73692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1178" y="660400"/>
            <a:ext cx="2206252" cy="2311400"/>
          </a:xfrm>
        </p:spPr>
        <p:txBody>
          <a:bodyPr anchor="b"/>
          <a:lstStyle>
            <a:lvl1pPr>
              <a:defRPr sz="2394"/>
            </a:lvl1pPr>
          </a:lstStyle>
          <a:p>
            <a:r>
              <a:rPr lang="fr-FR"/>
              <a:t>Modifiez le style du titre</a:t>
            </a:r>
            <a:endParaRPr lang="en-US" dirty="0"/>
          </a:p>
        </p:txBody>
      </p:sp>
      <p:sp>
        <p:nvSpPr>
          <p:cNvPr id="3" name="Picture Placeholder 2"/>
          <p:cNvSpPr>
            <a:spLocks noGrp="1" noChangeAspect="1"/>
          </p:cNvSpPr>
          <p:nvPr>
            <p:ph type="pic" idx="1"/>
          </p:nvPr>
        </p:nvSpPr>
        <p:spPr>
          <a:xfrm>
            <a:off x="2908120" y="1426283"/>
            <a:ext cx="3463022" cy="7039681"/>
          </a:xfrm>
        </p:spPr>
        <p:txBody>
          <a:bodyPr anchor="t"/>
          <a:lstStyle>
            <a:lvl1pPr marL="0" indent="0">
              <a:buNone/>
              <a:defRPr sz="2394"/>
            </a:lvl1pPr>
            <a:lvl2pPr marL="342031" indent="0">
              <a:buNone/>
              <a:defRPr sz="2095"/>
            </a:lvl2pPr>
            <a:lvl3pPr marL="684063" indent="0">
              <a:buNone/>
              <a:defRPr sz="1795"/>
            </a:lvl3pPr>
            <a:lvl4pPr marL="1026094" indent="0">
              <a:buNone/>
              <a:defRPr sz="1496"/>
            </a:lvl4pPr>
            <a:lvl5pPr marL="1368125" indent="0">
              <a:buNone/>
              <a:defRPr sz="1496"/>
            </a:lvl5pPr>
            <a:lvl6pPr marL="1710157" indent="0">
              <a:buNone/>
              <a:defRPr sz="1496"/>
            </a:lvl6pPr>
            <a:lvl7pPr marL="2052188" indent="0">
              <a:buNone/>
              <a:defRPr sz="1496"/>
            </a:lvl7pPr>
            <a:lvl8pPr marL="2394219" indent="0">
              <a:buNone/>
              <a:defRPr sz="1496"/>
            </a:lvl8pPr>
            <a:lvl9pPr marL="2736251" indent="0">
              <a:buNone/>
              <a:defRPr sz="1496"/>
            </a:lvl9pPr>
          </a:lstStyle>
          <a:p>
            <a:r>
              <a:rPr lang="fr-FR"/>
              <a:t>Cliquez sur l'icône pour ajouter une image</a:t>
            </a:r>
            <a:endParaRPr lang="en-US" dirty="0"/>
          </a:p>
        </p:txBody>
      </p:sp>
      <p:sp>
        <p:nvSpPr>
          <p:cNvPr id="4" name="Text Placeholder 3"/>
          <p:cNvSpPr>
            <a:spLocks noGrp="1"/>
          </p:cNvSpPr>
          <p:nvPr>
            <p:ph type="body" sz="half" idx="2"/>
          </p:nvPr>
        </p:nvSpPr>
        <p:spPr>
          <a:xfrm>
            <a:off x="471178" y="2971800"/>
            <a:ext cx="2206252" cy="550562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21CEF-7666-4D4B-99D0-8EDA49C7D85F}" type="datetimeFigureOut">
              <a:rPr lang="fr-FR" smtClean="0"/>
              <a:t>27/06/2024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93428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287" y="527405"/>
            <a:ext cx="5899964"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0287" y="2637014"/>
            <a:ext cx="5899964"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0287" y="9181397"/>
            <a:ext cx="1539121" cy="527403"/>
          </a:xfrm>
          <a:prstGeom prst="rect">
            <a:avLst/>
          </a:prstGeom>
        </p:spPr>
        <p:txBody>
          <a:bodyPr vert="horz" lIns="91440" tIns="45720" rIns="91440" bIns="45720" rtlCol="0" anchor="ctr"/>
          <a:lstStyle>
            <a:lvl1pPr algn="l">
              <a:defRPr sz="898">
                <a:solidFill>
                  <a:schemeClr val="tx1">
                    <a:tint val="75000"/>
                  </a:schemeClr>
                </a:solidFill>
              </a:defRPr>
            </a:lvl1pPr>
          </a:lstStyle>
          <a:p>
            <a:fld id="{84621CEF-7666-4D4B-99D0-8EDA49C7D85F}" type="datetimeFigureOut">
              <a:rPr lang="fr-FR" smtClean="0"/>
              <a:t>27/06/2024</a:t>
            </a:fld>
            <a:endParaRPr lang="fr-FR"/>
          </a:p>
        </p:txBody>
      </p:sp>
      <p:sp>
        <p:nvSpPr>
          <p:cNvPr id="5" name="Footer Placeholder 4"/>
          <p:cNvSpPr>
            <a:spLocks noGrp="1"/>
          </p:cNvSpPr>
          <p:nvPr>
            <p:ph type="ftr" sz="quarter" idx="3"/>
          </p:nvPr>
        </p:nvSpPr>
        <p:spPr>
          <a:xfrm>
            <a:off x="2265928" y="9181397"/>
            <a:ext cx="2308682" cy="527403"/>
          </a:xfrm>
          <a:prstGeom prst="rect">
            <a:avLst/>
          </a:prstGeom>
        </p:spPr>
        <p:txBody>
          <a:bodyPr vert="horz" lIns="91440" tIns="45720" rIns="91440" bIns="45720" rtlCol="0" anchor="ctr"/>
          <a:lstStyle>
            <a:lvl1pPr algn="ctr">
              <a:defRPr sz="89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31130" y="9181397"/>
            <a:ext cx="1539121" cy="527403"/>
          </a:xfrm>
          <a:prstGeom prst="rect">
            <a:avLst/>
          </a:prstGeom>
        </p:spPr>
        <p:txBody>
          <a:bodyPr vert="horz" lIns="91440" tIns="45720" rIns="91440" bIns="45720" rtlCol="0" anchor="ctr"/>
          <a:lstStyle>
            <a:lvl1pPr algn="r">
              <a:defRPr sz="898">
                <a:solidFill>
                  <a:schemeClr val="tx1">
                    <a:tint val="75000"/>
                  </a:schemeClr>
                </a:solidFill>
              </a:defRPr>
            </a:lvl1pPr>
          </a:lstStyle>
          <a:p>
            <a:fld id="{63EB7B0C-282A-4AE0-9A63-831EF85FA5BF}" type="slidenum">
              <a:rPr lang="fr-FR" smtClean="0"/>
              <a:t>‹N°›</a:t>
            </a:fld>
            <a:endParaRPr lang="fr-FR"/>
          </a:p>
        </p:txBody>
      </p:sp>
    </p:spTree>
    <p:extLst>
      <p:ext uri="{BB962C8B-B14F-4D97-AF65-F5344CB8AC3E}">
        <p14:creationId xmlns:p14="http://schemas.microsoft.com/office/powerpoint/2010/main" val="2161194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4063" rtl="0" eaLnBrk="1" latinLnBrk="0" hangingPunct="1">
        <a:lnSpc>
          <a:spcPct val="90000"/>
        </a:lnSpc>
        <a:spcBef>
          <a:spcPct val="0"/>
        </a:spcBef>
        <a:buNone/>
        <a:defRPr sz="3292" kern="1200">
          <a:solidFill>
            <a:schemeClr val="tx1"/>
          </a:solidFill>
          <a:latin typeface="+mj-lt"/>
          <a:ea typeface="+mj-ea"/>
          <a:cs typeface="+mj-cs"/>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sz="2095" kern="1200">
          <a:solidFill>
            <a:schemeClr val="tx1"/>
          </a:solidFill>
          <a:latin typeface="+mn-lt"/>
          <a:ea typeface="+mn-ea"/>
          <a:cs typeface="+mn-cs"/>
        </a:defRPr>
      </a:lvl1pPr>
      <a:lvl2pPr marL="513047" indent="-171016" algn="l" defTabSz="684063" rtl="0" eaLnBrk="1" latinLnBrk="0" hangingPunct="1">
        <a:lnSpc>
          <a:spcPct val="90000"/>
        </a:lnSpc>
        <a:spcBef>
          <a:spcPts val="374"/>
        </a:spcBef>
        <a:buFont typeface="Arial" panose="020B0604020202020204" pitchFamily="34" charset="0"/>
        <a:buChar char="•"/>
        <a:defRPr sz="1795" kern="1200">
          <a:solidFill>
            <a:schemeClr val="tx1"/>
          </a:solidFill>
          <a:latin typeface="+mn-lt"/>
          <a:ea typeface="+mn-ea"/>
          <a:cs typeface="+mn-cs"/>
        </a:defRPr>
      </a:lvl2pPr>
      <a:lvl3pPr marL="855078" indent="-171016" algn="l" defTabSz="684063" rtl="0" eaLnBrk="1" latinLnBrk="0" hangingPunct="1">
        <a:lnSpc>
          <a:spcPct val="90000"/>
        </a:lnSpc>
        <a:spcBef>
          <a:spcPts val="374"/>
        </a:spcBef>
        <a:buFont typeface="Arial" panose="020B0604020202020204" pitchFamily="34" charset="0"/>
        <a:buChar char="•"/>
        <a:defRPr sz="1496" kern="1200">
          <a:solidFill>
            <a:schemeClr val="tx1"/>
          </a:solidFill>
          <a:latin typeface="+mn-lt"/>
          <a:ea typeface="+mn-ea"/>
          <a:cs typeface="+mn-cs"/>
        </a:defRPr>
      </a:lvl3pPr>
      <a:lvl4pPr marL="1197110"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4pPr>
      <a:lvl5pPr marL="1539141"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5pPr>
      <a:lvl6pPr marL="1881172"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9pPr>
    </p:bodyStyle>
    <p:otherStyle>
      <a:defPPr>
        <a:defRPr lang="en-US"/>
      </a:defPPr>
      <a:lvl1pPr marL="0" algn="l" defTabSz="684063" rtl="0" eaLnBrk="1" latinLnBrk="0" hangingPunct="1">
        <a:defRPr sz="1347" kern="1200">
          <a:solidFill>
            <a:schemeClr val="tx1"/>
          </a:solidFill>
          <a:latin typeface="+mn-lt"/>
          <a:ea typeface="+mn-ea"/>
          <a:cs typeface="+mn-cs"/>
        </a:defRPr>
      </a:lvl1pPr>
      <a:lvl2pPr marL="342031" algn="l" defTabSz="684063" rtl="0" eaLnBrk="1" latinLnBrk="0" hangingPunct="1">
        <a:defRPr sz="1347" kern="1200">
          <a:solidFill>
            <a:schemeClr val="tx1"/>
          </a:solidFill>
          <a:latin typeface="+mn-lt"/>
          <a:ea typeface="+mn-ea"/>
          <a:cs typeface="+mn-cs"/>
        </a:defRPr>
      </a:lvl2pPr>
      <a:lvl3pPr marL="684063" algn="l" defTabSz="684063" rtl="0" eaLnBrk="1" latinLnBrk="0" hangingPunct="1">
        <a:defRPr sz="1347" kern="1200">
          <a:solidFill>
            <a:schemeClr val="tx1"/>
          </a:solidFill>
          <a:latin typeface="+mn-lt"/>
          <a:ea typeface="+mn-ea"/>
          <a:cs typeface="+mn-cs"/>
        </a:defRPr>
      </a:lvl3pPr>
      <a:lvl4pPr marL="1026094" algn="l" defTabSz="684063" rtl="0" eaLnBrk="1" latinLnBrk="0" hangingPunct="1">
        <a:defRPr sz="1347" kern="1200">
          <a:solidFill>
            <a:schemeClr val="tx1"/>
          </a:solidFill>
          <a:latin typeface="+mn-lt"/>
          <a:ea typeface="+mn-ea"/>
          <a:cs typeface="+mn-cs"/>
        </a:defRPr>
      </a:lvl4pPr>
      <a:lvl5pPr marL="1368125" algn="l" defTabSz="684063" rtl="0" eaLnBrk="1" latinLnBrk="0" hangingPunct="1">
        <a:defRPr sz="1347" kern="1200">
          <a:solidFill>
            <a:schemeClr val="tx1"/>
          </a:solidFill>
          <a:latin typeface="+mn-lt"/>
          <a:ea typeface="+mn-ea"/>
          <a:cs typeface="+mn-cs"/>
        </a:defRPr>
      </a:lvl5pPr>
      <a:lvl6pPr marL="1710157" algn="l" defTabSz="684063" rtl="0" eaLnBrk="1" latinLnBrk="0" hangingPunct="1">
        <a:defRPr sz="1347" kern="1200">
          <a:solidFill>
            <a:schemeClr val="tx1"/>
          </a:solidFill>
          <a:latin typeface="+mn-lt"/>
          <a:ea typeface="+mn-ea"/>
          <a:cs typeface="+mn-cs"/>
        </a:defRPr>
      </a:lvl6pPr>
      <a:lvl7pPr marL="2052188" algn="l" defTabSz="684063" rtl="0" eaLnBrk="1" latinLnBrk="0" hangingPunct="1">
        <a:defRPr sz="1347" kern="1200">
          <a:solidFill>
            <a:schemeClr val="tx1"/>
          </a:solidFill>
          <a:latin typeface="+mn-lt"/>
          <a:ea typeface="+mn-ea"/>
          <a:cs typeface="+mn-cs"/>
        </a:defRPr>
      </a:lvl7pPr>
      <a:lvl8pPr marL="2394219" algn="l" defTabSz="684063" rtl="0" eaLnBrk="1" latinLnBrk="0" hangingPunct="1">
        <a:defRPr sz="1347" kern="1200">
          <a:solidFill>
            <a:schemeClr val="tx1"/>
          </a:solidFill>
          <a:latin typeface="+mn-lt"/>
          <a:ea typeface="+mn-ea"/>
          <a:cs typeface="+mn-cs"/>
        </a:defRPr>
      </a:lvl8pPr>
      <a:lvl9pPr marL="2736251" algn="l" defTabSz="684063" rtl="0" eaLnBrk="1" latinLnBrk="0" hangingPunct="1">
        <a:defRPr sz="1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crutement@villeneuveloubet.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8AB5FB4-EDFB-4979-8CF2-1705BC60A969}"/>
              </a:ext>
            </a:extLst>
          </p:cNvPr>
          <p:cNvSpPr>
            <a:spLocks noGrp="1"/>
          </p:cNvSpPr>
          <p:nvPr>
            <p:ph type="subTitle" idx="1"/>
          </p:nvPr>
        </p:nvSpPr>
        <p:spPr>
          <a:xfrm>
            <a:off x="2235200" y="0"/>
            <a:ext cx="4605338" cy="2032000"/>
          </a:xfrm>
          <a:solidFill>
            <a:srgbClr val="FCC8E9"/>
          </a:solidFill>
          <a:ln>
            <a:solidFill>
              <a:srgbClr val="FF0000"/>
            </a:solidFill>
          </a:ln>
        </p:spPr>
        <p:txBody>
          <a:bodyPr>
            <a:normAutofit/>
          </a:bodyPr>
          <a:lstStyle/>
          <a:p>
            <a:endParaRPr lang="fr-FR" b="1" dirty="0"/>
          </a:p>
          <a:p>
            <a:r>
              <a:rPr lang="fr-FR" sz="1800" dirty="0">
                <a:ln w="0"/>
                <a:effectLst>
                  <a:outerShdw blurRad="38100" dist="19050" dir="2700000" algn="tl" rotWithShape="0">
                    <a:schemeClr val="dk1">
                      <a:alpha val="40000"/>
                    </a:schemeClr>
                  </a:outerShdw>
                </a:effectLst>
              </a:rPr>
              <a:t>CAP Accompagnement Éducatif Petite Enfance CAP Petite Enfance </a:t>
            </a:r>
          </a:p>
          <a:p>
            <a:r>
              <a:rPr lang="fr-FR" dirty="0"/>
              <a:t>AU SEIN DU SERVICE ETITE ENFANCE</a:t>
            </a:r>
            <a:endParaRPr lang="fr-FR" u="sng" dirty="0"/>
          </a:p>
          <a:p>
            <a:r>
              <a:rPr lang="fr-FR" dirty="0"/>
              <a:t>Poste </a:t>
            </a:r>
            <a:r>
              <a:rPr lang="fr-FR" b="1" dirty="0"/>
              <a:t>CDD 12  mois renouvelable </a:t>
            </a:r>
          </a:p>
          <a:p>
            <a:r>
              <a:rPr lang="fr-FR" dirty="0"/>
              <a:t>Cadre d’emploi Catégorie C - filière Technique</a:t>
            </a:r>
          </a:p>
        </p:txBody>
      </p:sp>
      <p:sp>
        <p:nvSpPr>
          <p:cNvPr id="6" name="ZoneTexte 5">
            <a:extLst>
              <a:ext uri="{FF2B5EF4-FFF2-40B4-BE49-F238E27FC236}">
                <a16:creationId xmlns:a16="http://schemas.microsoft.com/office/drawing/2014/main" id="{0404F546-45AA-45BF-8AD4-B6D23105983C}"/>
              </a:ext>
            </a:extLst>
          </p:cNvPr>
          <p:cNvSpPr txBox="1"/>
          <p:nvPr/>
        </p:nvSpPr>
        <p:spPr>
          <a:xfrm>
            <a:off x="0" y="2028389"/>
            <a:ext cx="2235200" cy="4678204"/>
          </a:xfrm>
          <a:prstGeom prst="rect">
            <a:avLst/>
          </a:prstGeom>
          <a:solidFill>
            <a:srgbClr val="FCC8E9"/>
          </a:solidFill>
          <a:ln>
            <a:solidFill>
              <a:srgbClr val="FF0000"/>
            </a:solidFill>
          </a:ln>
        </p:spPr>
        <p:txBody>
          <a:bodyPr wrap="square" rtlCol="0">
            <a:spAutoFit/>
          </a:bodyPr>
          <a:lstStyle/>
          <a:p>
            <a:pPr algn="just"/>
            <a:endParaRPr lang="fr-FR" sz="1200" dirty="0"/>
          </a:p>
          <a:p>
            <a:pPr algn="just"/>
            <a:endParaRPr lang="fr-FR" sz="1200" dirty="0"/>
          </a:p>
          <a:p>
            <a:pPr algn="just"/>
            <a:r>
              <a:rPr lang="fr-FR" sz="1200" dirty="0"/>
              <a:t>Villeneuve-Loubet dotée de près de 4km de plages, la commune affiche sans rougir l’image d’une station balnéaire active avec son port de plaisance au cœur de la célèbre Marina Baire des Anges.</a:t>
            </a:r>
          </a:p>
          <a:p>
            <a:pPr algn="just"/>
            <a:r>
              <a:rPr lang="fr-FR" sz="1200" dirty="0"/>
              <a:t>Sa situation privilégiée, proche des grands centres comme Nice, Monaco ou Cannes, en fait une destination de choix pour y vivre.</a:t>
            </a:r>
          </a:p>
          <a:p>
            <a:endParaRPr lang="fr-FR" sz="1000"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7" name="ZoneTexte 6">
            <a:extLst>
              <a:ext uri="{FF2B5EF4-FFF2-40B4-BE49-F238E27FC236}">
                <a16:creationId xmlns:a16="http://schemas.microsoft.com/office/drawing/2014/main" id="{7BD22669-F346-4E39-9470-0B045F8918E9}"/>
              </a:ext>
            </a:extLst>
          </p:cNvPr>
          <p:cNvSpPr txBox="1"/>
          <p:nvPr/>
        </p:nvSpPr>
        <p:spPr>
          <a:xfrm>
            <a:off x="0" y="6606463"/>
            <a:ext cx="2235200" cy="3631763"/>
          </a:xfrm>
          <a:prstGeom prst="rect">
            <a:avLst/>
          </a:prstGeom>
          <a:solidFill>
            <a:srgbClr val="FCC8E9"/>
          </a:solidFill>
          <a:ln>
            <a:solidFill>
              <a:srgbClr val="FF0000"/>
            </a:solidFill>
          </a:ln>
        </p:spPr>
        <p:txBody>
          <a:bodyPr wrap="square" rtlCol="0">
            <a:spAutoFit/>
          </a:bodyPr>
          <a:lstStyle/>
          <a:p>
            <a:pPr algn="just"/>
            <a:endParaRPr lang="fr-FR" sz="1200" b="1" dirty="0"/>
          </a:p>
          <a:p>
            <a:pPr algn="just"/>
            <a:r>
              <a:rPr lang="fr-FR" sz="1200" b="1" dirty="0"/>
              <a:t>Candidatures :</a:t>
            </a:r>
          </a:p>
          <a:p>
            <a:pPr algn="just"/>
            <a:endParaRPr lang="fr-FR" sz="1200" dirty="0"/>
          </a:p>
          <a:p>
            <a:pPr algn="just"/>
            <a:r>
              <a:rPr lang="fr-FR" sz="1200" dirty="0"/>
              <a:t>Les candidatures sont à adresser à Monsieur le Mairie de Villeneuve-Loubet</a:t>
            </a:r>
          </a:p>
          <a:p>
            <a:pPr algn="just"/>
            <a:endParaRPr lang="fr-FR" sz="1200" dirty="0"/>
          </a:p>
          <a:p>
            <a:pPr algn="just"/>
            <a:r>
              <a:rPr lang="fr-FR" sz="1200" dirty="0"/>
              <a:t>Hôtel de Ville – Place de la république – 06270 VILLENEUVE LOUBET</a:t>
            </a:r>
          </a:p>
          <a:p>
            <a:pPr algn="just"/>
            <a:endParaRPr lang="fr-FR" sz="1100" dirty="0"/>
          </a:p>
          <a:p>
            <a:pPr algn="just"/>
            <a:r>
              <a:rPr lang="fr-FR" sz="1100" dirty="0">
                <a:hlinkClick r:id="rId2"/>
              </a:rPr>
              <a:t>recrutement@villeneuveloubet.fr</a:t>
            </a:r>
            <a:endParaRPr lang="fr-FR" sz="1100" dirty="0"/>
          </a:p>
          <a:p>
            <a:pPr algn="just"/>
            <a:endParaRPr lang="fr-FR" sz="1100" dirty="0"/>
          </a:p>
          <a:p>
            <a:pPr algn="just"/>
            <a:endParaRPr lang="fr-FR" sz="1600" b="1" dirty="0">
              <a:solidFill>
                <a:srgbClr val="FF0000"/>
              </a:solidFill>
            </a:endParaRPr>
          </a:p>
          <a:p>
            <a:pPr algn="ctr"/>
            <a:r>
              <a:rPr lang="fr-FR" sz="1600" b="1" dirty="0">
                <a:solidFill>
                  <a:srgbClr val="FF0000"/>
                </a:solidFill>
              </a:rPr>
              <a:t>Poste à pourvoir le </a:t>
            </a:r>
          </a:p>
          <a:p>
            <a:pPr algn="ctr"/>
            <a:r>
              <a:rPr lang="fr-FR" sz="1600" b="1" dirty="0">
                <a:solidFill>
                  <a:srgbClr val="FF0000"/>
                </a:solidFill>
              </a:rPr>
              <a:t>26 AOUT 2024</a:t>
            </a:r>
          </a:p>
          <a:p>
            <a:pPr algn="just"/>
            <a:endParaRPr lang="fr-FR" sz="1100" dirty="0"/>
          </a:p>
          <a:p>
            <a:endParaRPr lang="fr-FR" dirty="0"/>
          </a:p>
        </p:txBody>
      </p:sp>
      <p:pic>
        <p:nvPicPr>
          <p:cNvPr id="9" name="Image 8">
            <a:extLst>
              <a:ext uri="{FF2B5EF4-FFF2-40B4-BE49-F238E27FC236}">
                <a16:creationId xmlns:a16="http://schemas.microsoft.com/office/drawing/2014/main" id="{AB73B618-52CE-4329-8035-9E95276D5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431800"/>
            <a:ext cx="1993900" cy="1107722"/>
          </a:xfrm>
          <a:prstGeom prst="rect">
            <a:avLst/>
          </a:prstGeom>
        </p:spPr>
      </p:pic>
      <p:pic>
        <p:nvPicPr>
          <p:cNvPr id="11" name="Image 10" descr="Une image contenant carte&#10;&#10;Description générée automatiquement">
            <a:extLst>
              <a:ext uri="{FF2B5EF4-FFF2-40B4-BE49-F238E27FC236}">
                <a16:creationId xmlns:a16="http://schemas.microsoft.com/office/drawing/2014/main" id="{9362CD72-B4B4-4D38-A4B6-12DCBA85B27D}"/>
              </a:ext>
            </a:extLst>
          </p:cNvPr>
          <p:cNvPicPr>
            <a:picLocks noChangeAspect="1"/>
          </p:cNvPicPr>
          <p:nvPr/>
        </p:nvPicPr>
        <p:blipFill>
          <a:blip r:embed="rId4"/>
          <a:stretch>
            <a:fillRect/>
          </a:stretch>
        </p:blipFill>
        <p:spPr>
          <a:xfrm>
            <a:off x="0" y="4610100"/>
            <a:ext cx="2235200" cy="1996363"/>
          </a:xfrm>
          <a:prstGeom prst="rect">
            <a:avLst/>
          </a:prstGeom>
        </p:spPr>
      </p:pic>
      <p:sp>
        <p:nvSpPr>
          <p:cNvPr id="12" name="ZoneTexte 11">
            <a:extLst>
              <a:ext uri="{FF2B5EF4-FFF2-40B4-BE49-F238E27FC236}">
                <a16:creationId xmlns:a16="http://schemas.microsoft.com/office/drawing/2014/main" id="{DCDB8462-EE5B-499C-970E-8993CE41AE48}"/>
              </a:ext>
            </a:extLst>
          </p:cNvPr>
          <p:cNvSpPr txBox="1"/>
          <p:nvPr/>
        </p:nvSpPr>
        <p:spPr>
          <a:xfrm>
            <a:off x="2235200" y="2032000"/>
            <a:ext cx="4605338" cy="8171468"/>
          </a:xfrm>
          <a:prstGeom prst="rect">
            <a:avLst/>
          </a:prstGeom>
          <a:noFill/>
        </p:spPr>
        <p:txBody>
          <a:bodyPr wrap="square" rtlCol="0">
            <a:spAutoFit/>
          </a:bodyPr>
          <a:lstStyle/>
          <a:p>
            <a:endParaRPr lang="fr-FR" dirty="0"/>
          </a:p>
          <a:p>
            <a:r>
              <a:rPr lang="fr-FR" sz="1200" dirty="0"/>
              <a:t>Au sein du Service petite Enfance, et sous la responsabilité de la Directrice de la crèche des Rives, vous serez en particulier chargé de :</a:t>
            </a:r>
          </a:p>
          <a:p>
            <a:endParaRPr lang="fr-FR" sz="1200" dirty="0"/>
          </a:p>
          <a:p>
            <a:r>
              <a:rPr lang="fr-FR" sz="1200" b="1" dirty="0"/>
              <a:t>Missions :</a:t>
            </a:r>
          </a:p>
          <a:p>
            <a:endParaRPr lang="fr-FR" sz="1200" dirty="0"/>
          </a:p>
          <a:p>
            <a:pPr marL="342900" lvl="0" indent="-342900" algn="just">
              <a:spcBef>
                <a:spcPts val="600"/>
              </a:spcBef>
              <a:spcAft>
                <a:spcPts val="0"/>
              </a:spcAft>
              <a:buFont typeface="Courier New" panose="02070309020205020404" pitchFamily="49" charset="0"/>
              <a:buChar char="o"/>
            </a:pPr>
            <a:r>
              <a:rPr lang="fr-FR" sz="1200" dirty="0">
                <a:ea typeface="Calibri" panose="020F0502020204030204" pitchFamily="34" charset="0"/>
                <a:cs typeface="Arial" panose="020B0604020202020204" pitchFamily="34" charset="0"/>
              </a:rPr>
              <a:t>Accueillir les enfants en assurant leur sécurité physique et affective,</a:t>
            </a:r>
            <a:endParaRPr lang="fr-FR" sz="1200" dirty="0">
              <a:ea typeface="Calibri" panose="020F0502020204030204" pitchFamily="34" charset="0"/>
              <a:cs typeface="Times New Roman" panose="02020603050405020304" pitchFamily="18" charset="0"/>
            </a:endParaRPr>
          </a:p>
          <a:p>
            <a:pPr marL="342900" lvl="0" indent="-342900" algn="just">
              <a:spcAft>
                <a:spcPts val="0"/>
              </a:spcAft>
              <a:buFont typeface="Courier New" panose="02070309020205020404" pitchFamily="49" charset="0"/>
              <a:buChar char="o"/>
            </a:pPr>
            <a:r>
              <a:rPr lang="fr-FR" sz="1200" dirty="0">
                <a:ea typeface="Calibri" panose="020F0502020204030204" pitchFamily="34" charset="0"/>
                <a:cs typeface="Arial" panose="020B0604020202020204" pitchFamily="34" charset="0"/>
              </a:rPr>
              <a:t>Communiquer aux parents les progrès de leur enfant,</a:t>
            </a:r>
            <a:endParaRPr lang="fr-FR" sz="1200" dirty="0">
              <a:ea typeface="Calibri" panose="020F0502020204030204" pitchFamily="34" charset="0"/>
              <a:cs typeface="Times New Roman" panose="02020603050405020304" pitchFamily="18" charset="0"/>
            </a:endParaRPr>
          </a:p>
          <a:p>
            <a:pPr marL="342900" lvl="0" indent="-342900" algn="just">
              <a:spcAft>
                <a:spcPts val="0"/>
              </a:spcAft>
              <a:buFont typeface="Courier New" panose="02070309020205020404" pitchFamily="49" charset="0"/>
              <a:buChar char="o"/>
            </a:pPr>
            <a:r>
              <a:rPr lang="fr-FR" sz="1200" dirty="0">
                <a:ea typeface="Calibri" panose="020F0502020204030204" pitchFamily="34" charset="0"/>
                <a:cs typeface="Arial" panose="020B0604020202020204" pitchFamily="34" charset="0"/>
              </a:rPr>
              <a:t>Assurer les soins d’hygiène et de vie quotidienne des enfants,</a:t>
            </a:r>
            <a:endParaRPr lang="fr-FR" sz="1200" dirty="0">
              <a:ea typeface="Calibri" panose="020F0502020204030204" pitchFamily="34" charset="0"/>
              <a:cs typeface="Times New Roman" panose="02020603050405020304" pitchFamily="18" charset="0"/>
            </a:endParaRPr>
          </a:p>
          <a:p>
            <a:pPr marL="342900" lvl="0" indent="-342900" algn="just">
              <a:spcAft>
                <a:spcPts val="0"/>
              </a:spcAft>
              <a:buFont typeface="Courier New" panose="02070309020205020404" pitchFamily="49" charset="0"/>
              <a:buChar char="o"/>
            </a:pPr>
            <a:r>
              <a:rPr lang="fr-FR" sz="1200" dirty="0">
                <a:ea typeface="Calibri" panose="020F0502020204030204" pitchFamily="34" charset="0"/>
                <a:cs typeface="Arial" panose="020B0604020202020204" pitchFamily="34" charset="0"/>
              </a:rPr>
              <a:t>Collaborer avec les différents membres de l’équipe éducative,</a:t>
            </a:r>
            <a:endParaRPr lang="fr-FR" sz="1200" dirty="0">
              <a:ea typeface="Calibri" panose="020F0502020204030204" pitchFamily="34" charset="0"/>
              <a:cs typeface="Times New Roman" panose="02020603050405020304" pitchFamily="18" charset="0"/>
            </a:endParaRPr>
          </a:p>
          <a:p>
            <a:pPr marL="342900" lvl="0" indent="-342900" algn="just">
              <a:spcAft>
                <a:spcPts val="0"/>
              </a:spcAft>
              <a:buFont typeface="Courier New" panose="02070309020205020404" pitchFamily="49" charset="0"/>
              <a:buChar char="o"/>
            </a:pPr>
            <a:r>
              <a:rPr lang="fr-FR" sz="1200" dirty="0">
                <a:ea typeface="Calibri" panose="020F0502020204030204" pitchFamily="34" charset="0"/>
                <a:cs typeface="Arial" panose="020B0604020202020204" pitchFamily="34" charset="0"/>
              </a:rPr>
              <a:t>Participer à l’élaboration et à la mise en œuvre des projets pédagogiques,</a:t>
            </a:r>
            <a:endParaRPr lang="fr-FR" sz="1200" dirty="0">
              <a:ea typeface="Calibri" panose="020F0502020204030204" pitchFamily="34" charset="0"/>
              <a:cs typeface="Times New Roman" panose="02020603050405020304" pitchFamily="18" charset="0"/>
            </a:endParaRPr>
          </a:p>
          <a:p>
            <a:pPr marL="342900" lvl="0" indent="-342900" algn="just">
              <a:spcAft>
                <a:spcPts val="0"/>
              </a:spcAft>
              <a:buFont typeface="Courier New" panose="02070309020205020404" pitchFamily="49" charset="0"/>
              <a:buChar char="o"/>
            </a:pPr>
            <a:r>
              <a:rPr lang="fr-FR" sz="1200" dirty="0">
                <a:ea typeface="Calibri" panose="020F0502020204030204" pitchFamily="34" charset="0"/>
                <a:cs typeface="Arial" panose="020B0604020202020204" pitchFamily="34" charset="0"/>
              </a:rPr>
              <a:t>Organiser les activités d’éveil et les sorties quotidiennes,</a:t>
            </a:r>
            <a:endParaRPr lang="fr-FR" sz="1200" dirty="0">
              <a:ea typeface="Calibri" panose="020F0502020204030204" pitchFamily="34" charset="0"/>
              <a:cs typeface="Times New Roman" panose="02020603050405020304" pitchFamily="18" charset="0"/>
            </a:endParaRPr>
          </a:p>
          <a:p>
            <a:pPr marL="342900" lvl="0" indent="-342900" algn="just">
              <a:spcAft>
                <a:spcPts val="0"/>
              </a:spcAft>
              <a:buFont typeface="Courier New" panose="02070309020205020404" pitchFamily="49" charset="0"/>
              <a:buChar char="o"/>
            </a:pPr>
            <a:r>
              <a:rPr lang="fr-FR" sz="1200" dirty="0">
                <a:ea typeface="Calibri" panose="020F0502020204030204" pitchFamily="34" charset="0"/>
                <a:cs typeface="Arial" panose="020B0604020202020204" pitchFamily="34" charset="0"/>
              </a:rPr>
              <a:t>Participer à l’entretien du matériel et des locaux,</a:t>
            </a:r>
            <a:endParaRPr lang="fr-FR" sz="1200" dirty="0">
              <a:ea typeface="Calibri" panose="020F0502020204030204" pitchFamily="34" charset="0"/>
              <a:cs typeface="Times New Roman" panose="02020603050405020304" pitchFamily="18" charset="0"/>
            </a:endParaRPr>
          </a:p>
          <a:p>
            <a:pPr marL="342900" lvl="0" indent="-342900" algn="just">
              <a:spcAft>
                <a:spcPts val="0"/>
              </a:spcAft>
              <a:buFont typeface="Courier New" panose="02070309020205020404" pitchFamily="49" charset="0"/>
              <a:buChar char="o"/>
            </a:pPr>
            <a:r>
              <a:rPr lang="fr-FR" sz="1200" dirty="0">
                <a:ea typeface="Calibri" panose="020F0502020204030204" pitchFamily="34" charset="0"/>
                <a:cs typeface="Arial" panose="020B0604020202020204" pitchFamily="34" charset="0"/>
              </a:rPr>
              <a:t>Appliquer la réglementation sur l’hygiène et la sécurité.</a:t>
            </a:r>
            <a:endParaRPr lang="fr-FR" sz="1200" dirty="0">
              <a:ea typeface="Calibri" panose="020F0502020204030204" pitchFamily="34" charset="0"/>
              <a:cs typeface="Times New Roman" panose="02020603050405020304" pitchFamily="18" charset="0"/>
            </a:endParaRPr>
          </a:p>
          <a:p>
            <a:endParaRPr lang="fr-FR" sz="1200" b="1" dirty="0"/>
          </a:p>
          <a:p>
            <a:endParaRPr lang="fr-FR" sz="1200" b="1" dirty="0"/>
          </a:p>
          <a:p>
            <a:r>
              <a:rPr lang="fr-FR" sz="1200" b="1" dirty="0"/>
              <a:t>Savoir-être du CAP Accompagnement Éducatif Petite Enfance :</a:t>
            </a:r>
            <a:endParaRPr lang="fr-FR" sz="1200" dirty="0"/>
          </a:p>
          <a:p>
            <a:r>
              <a:rPr lang="fr-FR" sz="1200" b="1" dirty="0"/>
              <a:t> </a:t>
            </a:r>
            <a:endParaRPr lang="fr-FR" sz="1200" dirty="0"/>
          </a:p>
          <a:p>
            <a:r>
              <a:rPr lang="fr-FR" sz="1200" dirty="0"/>
              <a:t>- Rigueur, patience et douceur</a:t>
            </a:r>
          </a:p>
          <a:p>
            <a:r>
              <a:rPr lang="fr-FR" sz="1200" dirty="0"/>
              <a:t>- Savoir travailler en équipe</a:t>
            </a:r>
          </a:p>
          <a:p>
            <a:r>
              <a:rPr lang="fr-FR" sz="1200" dirty="0"/>
              <a:t>- Créativité (organiser, inventer des jeux pour les enfants)</a:t>
            </a:r>
          </a:p>
          <a:p>
            <a:r>
              <a:rPr lang="fr-FR" sz="1200" dirty="0"/>
              <a:t>- Capacité d'adaptation (possibilité d'horaires décalés)</a:t>
            </a:r>
          </a:p>
          <a:p>
            <a:r>
              <a:rPr lang="fr-FR" sz="1200" dirty="0"/>
              <a:t> </a:t>
            </a:r>
          </a:p>
          <a:p>
            <a:r>
              <a:rPr lang="fr-FR" sz="1200" b="1" dirty="0"/>
              <a:t>Profil :</a:t>
            </a:r>
          </a:p>
          <a:p>
            <a:endParaRPr lang="fr-FR" sz="1200" dirty="0"/>
          </a:p>
          <a:p>
            <a:r>
              <a:rPr lang="fr-FR" sz="1200" dirty="0"/>
              <a:t>CAP Accompagnement Éducatif Petite Enfance / CAP Petite Enfance </a:t>
            </a:r>
          </a:p>
          <a:p>
            <a:r>
              <a:rPr lang="fr-FR" sz="1200" dirty="0"/>
              <a:t>Aptitudes à la vie en collectivité</a:t>
            </a:r>
          </a:p>
          <a:p>
            <a:r>
              <a:rPr lang="fr-FR" sz="1200" dirty="0"/>
              <a:t>Expérience dans un poste similaire appréciée</a:t>
            </a:r>
          </a:p>
          <a:p>
            <a:endParaRPr lang="fr-FR" sz="1200" dirty="0"/>
          </a:p>
          <a:p>
            <a:r>
              <a:rPr lang="fr-FR" sz="1200" b="1" dirty="0"/>
              <a:t>Temps complet - de travail annualisé</a:t>
            </a:r>
          </a:p>
          <a:p>
            <a:endParaRPr lang="fr-FR" sz="1200" dirty="0"/>
          </a:p>
          <a:p>
            <a:r>
              <a:rPr lang="fr-FR" sz="1200" b="1" dirty="0"/>
              <a:t>Rémunération : </a:t>
            </a:r>
            <a:endParaRPr lang="fr-FR" sz="1200" dirty="0"/>
          </a:p>
          <a:p>
            <a:r>
              <a:rPr lang="fr-FR" sz="1200" dirty="0"/>
              <a:t>Statuaire + RIFSEEP (IFSE part fixe et CIA part variable) + 13ème mois indiciaire.</a:t>
            </a:r>
          </a:p>
          <a:p>
            <a:r>
              <a:rPr lang="fr-FR" sz="1200" dirty="0"/>
              <a:t>Participation santé et prévoyance,</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38224692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327</Words>
  <Application>Microsoft Office PowerPoint</Application>
  <PresentationFormat>Personnalisé</PresentationFormat>
  <Paragraphs>63</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Courier New</vt:lpstr>
      <vt:lpstr>Times New Roman</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Alexis Lebras</dc:creator>
  <cp:lastModifiedBy>Emilie LE BRAS</cp:lastModifiedBy>
  <cp:revision>27</cp:revision>
  <dcterms:created xsi:type="dcterms:W3CDTF">2021-08-04T11:28:35Z</dcterms:created>
  <dcterms:modified xsi:type="dcterms:W3CDTF">2024-06-27T11:58:38Z</dcterms:modified>
</cp:coreProperties>
</file>