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40538" cy="990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C8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27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3041" y="1621191"/>
            <a:ext cx="5814457" cy="3448756"/>
          </a:xfrm>
        </p:spPr>
        <p:txBody>
          <a:bodyPr anchor="b"/>
          <a:lstStyle>
            <a:lvl1pPr algn="ctr">
              <a:defRPr sz="4489"/>
            </a:lvl1pPr>
          </a:lstStyle>
          <a:p>
            <a:r>
              <a:rPr lang="fr-FR"/>
              <a:t>Modifiez le style du titre</a:t>
            </a:r>
            <a:endParaRPr lang="en-US" dirty="0"/>
          </a:p>
        </p:txBody>
      </p:sp>
      <p:sp>
        <p:nvSpPr>
          <p:cNvPr id="3" name="Subtitle 2"/>
          <p:cNvSpPr>
            <a:spLocks noGrp="1"/>
          </p:cNvSpPr>
          <p:nvPr>
            <p:ph type="subTitle" idx="1"/>
          </p:nvPr>
        </p:nvSpPr>
        <p:spPr>
          <a:xfrm>
            <a:off x="855067" y="5202944"/>
            <a:ext cx="5130404" cy="2391656"/>
          </a:xfrm>
        </p:spPr>
        <p:txBody>
          <a:bodyPr/>
          <a:lstStyle>
            <a:lvl1pPr marL="0" indent="0" algn="ctr">
              <a:buNone/>
              <a:defRPr sz="1795"/>
            </a:lvl1pPr>
            <a:lvl2pPr marL="342031" indent="0" algn="ctr">
              <a:buNone/>
              <a:defRPr sz="1496"/>
            </a:lvl2pPr>
            <a:lvl3pPr marL="684063" indent="0" algn="ctr">
              <a:buNone/>
              <a:defRPr sz="1347"/>
            </a:lvl3pPr>
            <a:lvl4pPr marL="1026094" indent="0" algn="ctr">
              <a:buNone/>
              <a:defRPr sz="1197"/>
            </a:lvl4pPr>
            <a:lvl5pPr marL="1368125" indent="0" algn="ctr">
              <a:buNone/>
              <a:defRPr sz="1197"/>
            </a:lvl5pPr>
            <a:lvl6pPr marL="1710157" indent="0" algn="ctr">
              <a:buNone/>
              <a:defRPr sz="1197"/>
            </a:lvl6pPr>
            <a:lvl7pPr marL="2052188" indent="0" algn="ctr">
              <a:buNone/>
              <a:defRPr sz="1197"/>
            </a:lvl7pPr>
            <a:lvl8pPr marL="2394219" indent="0" algn="ctr">
              <a:buNone/>
              <a:defRPr sz="1197"/>
            </a:lvl8pPr>
            <a:lvl9pPr marL="2736251" indent="0" algn="ctr">
              <a:buNone/>
              <a:defRPr sz="1197"/>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4621CEF-7666-4D4B-99D0-8EDA49C7D85F}" type="datetimeFigureOut">
              <a:rPr lang="fr-FR" smtClean="0"/>
              <a:t>26/06/2024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4262420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4621CEF-7666-4D4B-99D0-8EDA49C7D85F}" type="datetimeFigureOut">
              <a:rPr lang="fr-FR" smtClean="0"/>
              <a:t>26/06/2024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2600937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95260" y="527403"/>
            <a:ext cx="1474991"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0288" y="527403"/>
            <a:ext cx="4339466"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4621CEF-7666-4D4B-99D0-8EDA49C7D85F}" type="datetimeFigureOut">
              <a:rPr lang="fr-FR" smtClean="0"/>
              <a:t>26/06/2024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839116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4621CEF-7666-4D4B-99D0-8EDA49C7D85F}" type="datetimeFigureOut">
              <a:rPr lang="fr-FR" smtClean="0"/>
              <a:t>26/06/2024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2965728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6725" y="2469624"/>
            <a:ext cx="5899964" cy="4120620"/>
          </a:xfrm>
        </p:spPr>
        <p:txBody>
          <a:bodyPr anchor="b"/>
          <a:lstStyle>
            <a:lvl1pPr>
              <a:defRPr sz="4489"/>
            </a:lvl1pPr>
          </a:lstStyle>
          <a:p>
            <a:r>
              <a:rPr lang="fr-FR"/>
              <a:t>Modifiez le style du titre</a:t>
            </a:r>
            <a:endParaRPr lang="en-US" dirty="0"/>
          </a:p>
        </p:txBody>
      </p:sp>
      <p:sp>
        <p:nvSpPr>
          <p:cNvPr id="3" name="Text Placeholder 2"/>
          <p:cNvSpPr>
            <a:spLocks noGrp="1"/>
          </p:cNvSpPr>
          <p:nvPr>
            <p:ph type="body" idx="1"/>
          </p:nvPr>
        </p:nvSpPr>
        <p:spPr>
          <a:xfrm>
            <a:off x="466725" y="6629226"/>
            <a:ext cx="5899964" cy="2166937"/>
          </a:xfrm>
        </p:spPr>
        <p:txBody>
          <a:bodyPr/>
          <a:lstStyle>
            <a:lvl1pPr marL="0" indent="0">
              <a:buNone/>
              <a:defRPr sz="1795">
                <a:solidFill>
                  <a:schemeClr val="tx1"/>
                </a:solidFill>
              </a:defRPr>
            </a:lvl1pPr>
            <a:lvl2pPr marL="342031" indent="0">
              <a:buNone/>
              <a:defRPr sz="1496">
                <a:solidFill>
                  <a:schemeClr val="tx1">
                    <a:tint val="75000"/>
                  </a:schemeClr>
                </a:solidFill>
              </a:defRPr>
            </a:lvl2pPr>
            <a:lvl3pPr marL="684063" indent="0">
              <a:buNone/>
              <a:defRPr sz="1347">
                <a:solidFill>
                  <a:schemeClr val="tx1">
                    <a:tint val="75000"/>
                  </a:schemeClr>
                </a:solidFill>
              </a:defRPr>
            </a:lvl3pPr>
            <a:lvl4pPr marL="1026094" indent="0">
              <a:buNone/>
              <a:defRPr sz="1197">
                <a:solidFill>
                  <a:schemeClr val="tx1">
                    <a:tint val="75000"/>
                  </a:schemeClr>
                </a:solidFill>
              </a:defRPr>
            </a:lvl4pPr>
            <a:lvl5pPr marL="1368125" indent="0">
              <a:buNone/>
              <a:defRPr sz="1197">
                <a:solidFill>
                  <a:schemeClr val="tx1">
                    <a:tint val="75000"/>
                  </a:schemeClr>
                </a:solidFill>
              </a:defRPr>
            </a:lvl5pPr>
            <a:lvl6pPr marL="1710157" indent="0">
              <a:buNone/>
              <a:defRPr sz="1197">
                <a:solidFill>
                  <a:schemeClr val="tx1">
                    <a:tint val="75000"/>
                  </a:schemeClr>
                </a:solidFill>
              </a:defRPr>
            </a:lvl6pPr>
            <a:lvl7pPr marL="2052188" indent="0">
              <a:buNone/>
              <a:defRPr sz="1197">
                <a:solidFill>
                  <a:schemeClr val="tx1">
                    <a:tint val="75000"/>
                  </a:schemeClr>
                </a:solidFill>
              </a:defRPr>
            </a:lvl7pPr>
            <a:lvl8pPr marL="2394219" indent="0">
              <a:buNone/>
              <a:defRPr sz="1197">
                <a:solidFill>
                  <a:schemeClr val="tx1">
                    <a:tint val="75000"/>
                  </a:schemeClr>
                </a:solidFill>
              </a:defRPr>
            </a:lvl8pPr>
            <a:lvl9pPr marL="2736251" indent="0">
              <a:buNone/>
              <a:defRPr sz="1197">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4621CEF-7666-4D4B-99D0-8EDA49C7D85F}" type="datetimeFigureOut">
              <a:rPr lang="fr-FR" smtClean="0"/>
              <a:t>26/06/2024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190079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0287" y="2637014"/>
            <a:ext cx="2907229"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63022" y="2637014"/>
            <a:ext cx="2907229"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4621CEF-7666-4D4B-99D0-8EDA49C7D85F}" type="datetimeFigureOut">
              <a:rPr lang="fr-FR" smtClean="0"/>
              <a:t>26/06/2024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4151061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1178" y="527405"/>
            <a:ext cx="5899964"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1179" y="2428347"/>
            <a:ext cx="2893868" cy="1190095"/>
          </a:xfrm>
        </p:spPr>
        <p:txBody>
          <a:bodyPr anchor="b"/>
          <a:lstStyle>
            <a:lvl1pPr marL="0" indent="0">
              <a:buNone/>
              <a:defRPr sz="1795" b="1"/>
            </a:lvl1pPr>
            <a:lvl2pPr marL="342031" indent="0">
              <a:buNone/>
              <a:defRPr sz="1496" b="1"/>
            </a:lvl2pPr>
            <a:lvl3pPr marL="684063" indent="0">
              <a:buNone/>
              <a:defRPr sz="1347" b="1"/>
            </a:lvl3pPr>
            <a:lvl4pPr marL="1026094" indent="0">
              <a:buNone/>
              <a:defRPr sz="1197" b="1"/>
            </a:lvl4pPr>
            <a:lvl5pPr marL="1368125" indent="0">
              <a:buNone/>
              <a:defRPr sz="1197" b="1"/>
            </a:lvl5pPr>
            <a:lvl6pPr marL="1710157" indent="0">
              <a:buNone/>
              <a:defRPr sz="1197" b="1"/>
            </a:lvl6pPr>
            <a:lvl7pPr marL="2052188" indent="0">
              <a:buNone/>
              <a:defRPr sz="1197" b="1"/>
            </a:lvl7pPr>
            <a:lvl8pPr marL="2394219" indent="0">
              <a:buNone/>
              <a:defRPr sz="1197" b="1"/>
            </a:lvl8pPr>
            <a:lvl9pPr marL="2736251" indent="0">
              <a:buNone/>
              <a:defRPr sz="1197" b="1"/>
            </a:lvl9pPr>
          </a:lstStyle>
          <a:p>
            <a:pPr lvl="0"/>
            <a:r>
              <a:rPr lang="fr-FR"/>
              <a:t>Cliquez pour modifier les styles du texte du masque</a:t>
            </a:r>
          </a:p>
        </p:txBody>
      </p:sp>
      <p:sp>
        <p:nvSpPr>
          <p:cNvPr id="4" name="Content Placeholder 3"/>
          <p:cNvSpPr>
            <a:spLocks noGrp="1"/>
          </p:cNvSpPr>
          <p:nvPr>
            <p:ph sz="half" idx="2"/>
          </p:nvPr>
        </p:nvSpPr>
        <p:spPr>
          <a:xfrm>
            <a:off x="471179" y="3618442"/>
            <a:ext cx="2893868"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63023" y="2428347"/>
            <a:ext cx="2908120" cy="1190095"/>
          </a:xfrm>
        </p:spPr>
        <p:txBody>
          <a:bodyPr anchor="b"/>
          <a:lstStyle>
            <a:lvl1pPr marL="0" indent="0">
              <a:buNone/>
              <a:defRPr sz="1795" b="1"/>
            </a:lvl1pPr>
            <a:lvl2pPr marL="342031" indent="0">
              <a:buNone/>
              <a:defRPr sz="1496" b="1"/>
            </a:lvl2pPr>
            <a:lvl3pPr marL="684063" indent="0">
              <a:buNone/>
              <a:defRPr sz="1347" b="1"/>
            </a:lvl3pPr>
            <a:lvl4pPr marL="1026094" indent="0">
              <a:buNone/>
              <a:defRPr sz="1197" b="1"/>
            </a:lvl4pPr>
            <a:lvl5pPr marL="1368125" indent="0">
              <a:buNone/>
              <a:defRPr sz="1197" b="1"/>
            </a:lvl5pPr>
            <a:lvl6pPr marL="1710157" indent="0">
              <a:buNone/>
              <a:defRPr sz="1197" b="1"/>
            </a:lvl6pPr>
            <a:lvl7pPr marL="2052188" indent="0">
              <a:buNone/>
              <a:defRPr sz="1197" b="1"/>
            </a:lvl7pPr>
            <a:lvl8pPr marL="2394219" indent="0">
              <a:buNone/>
              <a:defRPr sz="1197" b="1"/>
            </a:lvl8pPr>
            <a:lvl9pPr marL="2736251" indent="0">
              <a:buNone/>
              <a:defRPr sz="1197" b="1"/>
            </a:lvl9pPr>
          </a:lstStyle>
          <a:p>
            <a:pPr lvl="0"/>
            <a:r>
              <a:rPr lang="fr-FR"/>
              <a:t>Cliquez pour modifier les styles du texte du masque</a:t>
            </a:r>
          </a:p>
        </p:txBody>
      </p:sp>
      <p:sp>
        <p:nvSpPr>
          <p:cNvPr id="6" name="Content Placeholder 5"/>
          <p:cNvSpPr>
            <a:spLocks noGrp="1"/>
          </p:cNvSpPr>
          <p:nvPr>
            <p:ph sz="quarter" idx="4"/>
          </p:nvPr>
        </p:nvSpPr>
        <p:spPr>
          <a:xfrm>
            <a:off x="3463023" y="3618442"/>
            <a:ext cx="2908120"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4621CEF-7666-4D4B-99D0-8EDA49C7D85F}" type="datetimeFigureOut">
              <a:rPr lang="fr-FR" smtClean="0"/>
              <a:t>26/06/2024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148693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4621CEF-7666-4D4B-99D0-8EDA49C7D85F}" type="datetimeFigureOut">
              <a:rPr lang="fr-FR" smtClean="0"/>
              <a:t>26/06/2024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267916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21CEF-7666-4D4B-99D0-8EDA49C7D85F}" type="datetimeFigureOut">
              <a:rPr lang="fr-FR" smtClean="0"/>
              <a:t>26/06/2024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375427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1178" y="660400"/>
            <a:ext cx="2206252" cy="2311400"/>
          </a:xfrm>
        </p:spPr>
        <p:txBody>
          <a:bodyPr anchor="b"/>
          <a:lstStyle>
            <a:lvl1pPr>
              <a:defRPr sz="2394"/>
            </a:lvl1pPr>
          </a:lstStyle>
          <a:p>
            <a:r>
              <a:rPr lang="fr-FR"/>
              <a:t>Modifiez le style du titre</a:t>
            </a:r>
            <a:endParaRPr lang="en-US" dirty="0"/>
          </a:p>
        </p:txBody>
      </p:sp>
      <p:sp>
        <p:nvSpPr>
          <p:cNvPr id="3" name="Content Placeholder 2"/>
          <p:cNvSpPr>
            <a:spLocks noGrp="1"/>
          </p:cNvSpPr>
          <p:nvPr>
            <p:ph idx="1"/>
          </p:nvPr>
        </p:nvSpPr>
        <p:spPr>
          <a:xfrm>
            <a:off x="2908120" y="1426283"/>
            <a:ext cx="3463022" cy="7039681"/>
          </a:xfrm>
        </p:spPr>
        <p:txBody>
          <a:bodyPr/>
          <a:lstStyle>
            <a:lvl1pPr>
              <a:defRPr sz="2394"/>
            </a:lvl1pPr>
            <a:lvl2pPr>
              <a:defRPr sz="2095"/>
            </a:lvl2pPr>
            <a:lvl3pPr>
              <a:defRPr sz="1795"/>
            </a:lvl3pPr>
            <a:lvl4pPr>
              <a:defRPr sz="1496"/>
            </a:lvl4pPr>
            <a:lvl5pPr>
              <a:defRPr sz="1496"/>
            </a:lvl5pPr>
            <a:lvl6pPr>
              <a:defRPr sz="1496"/>
            </a:lvl6pPr>
            <a:lvl7pPr>
              <a:defRPr sz="1496"/>
            </a:lvl7pPr>
            <a:lvl8pPr>
              <a:defRPr sz="1496"/>
            </a:lvl8pPr>
            <a:lvl9pPr>
              <a:defRPr sz="1496"/>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1178" y="2971800"/>
            <a:ext cx="2206252" cy="5505627"/>
          </a:xfrm>
        </p:spPr>
        <p:txBody>
          <a:bodyPr/>
          <a:lstStyle>
            <a:lvl1pPr marL="0" indent="0">
              <a:buNone/>
              <a:defRPr sz="1197"/>
            </a:lvl1pPr>
            <a:lvl2pPr marL="342031" indent="0">
              <a:buNone/>
              <a:defRPr sz="1047"/>
            </a:lvl2pPr>
            <a:lvl3pPr marL="684063" indent="0">
              <a:buNone/>
              <a:defRPr sz="898"/>
            </a:lvl3pPr>
            <a:lvl4pPr marL="1026094" indent="0">
              <a:buNone/>
              <a:defRPr sz="748"/>
            </a:lvl4pPr>
            <a:lvl5pPr marL="1368125" indent="0">
              <a:buNone/>
              <a:defRPr sz="748"/>
            </a:lvl5pPr>
            <a:lvl6pPr marL="1710157" indent="0">
              <a:buNone/>
              <a:defRPr sz="748"/>
            </a:lvl6pPr>
            <a:lvl7pPr marL="2052188" indent="0">
              <a:buNone/>
              <a:defRPr sz="748"/>
            </a:lvl7pPr>
            <a:lvl8pPr marL="2394219" indent="0">
              <a:buNone/>
              <a:defRPr sz="748"/>
            </a:lvl8pPr>
            <a:lvl9pPr marL="2736251" indent="0">
              <a:buNone/>
              <a:defRPr sz="748"/>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4621CEF-7666-4D4B-99D0-8EDA49C7D85F}" type="datetimeFigureOut">
              <a:rPr lang="fr-FR" smtClean="0"/>
              <a:t>26/06/2024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736920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1178" y="660400"/>
            <a:ext cx="2206252" cy="2311400"/>
          </a:xfrm>
        </p:spPr>
        <p:txBody>
          <a:bodyPr anchor="b"/>
          <a:lstStyle>
            <a:lvl1pPr>
              <a:defRPr sz="2394"/>
            </a:lvl1pPr>
          </a:lstStyle>
          <a:p>
            <a:r>
              <a:rPr lang="fr-FR"/>
              <a:t>Modifiez le style du titre</a:t>
            </a:r>
            <a:endParaRPr lang="en-US" dirty="0"/>
          </a:p>
        </p:txBody>
      </p:sp>
      <p:sp>
        <p:nvSpPr>
          <p:cNvPr id="3" name="Picture Placeholder 2"/>
          <p:cNvSpPr>
            <a:spLocks noGrp="1" noChangeAspect="1"/>
          </p:cNvSpPr>
          <p:nvPr>
            <p:ph type="pic" idx="1"/>
          </p:nvPr>
        </p:nvSpPr>
        <p:spPr>
          <a:xfrm>
            <a:off x="2908120" y="1426283"/>
            <a:ext cx="3463022" cy="7039681"/>
          </a:xfrm>
        </p:spPr>
        <p:txBody>
          <a:bodyPr anchor="t"/>
          <a:lstStyle>
            <a:lvl1pPr marL="0" indent="0">
              <a:buNone/>
              <a:defRPr sz="2394"/>
            </a:lvl1pPr>
            <a:lvl2pPr marL="342031" indent="0">
              <a:buNone/>
              <a:defRPr sz="2095"/>
            </a:lvl2pPr>
            <a:lvl3pPr marL="684063" indent="0">
              <a:buNone/>
              <a:defRPr sz="1795"/>
            </a:lvl3pPr>
            <a:lvl4pPr marL="1026094" indent="0">
              <a:buNone/>
              <a:defRPr sz="1496"/>
            </a:lvl4pPr>
            <a:lvl5pPr marL="1368125" indent="0">
              <a:buNone/>
              <a:defRPr sz="1496"/>
            </a:lvl5pPr>
            <a:lvl6pPr marL="1710157" indent="0">
              <a:buNone/>
              <a:defRPr sz="1496"/>
            </a:lvl6pPr>
            <a:lvl7pPr marL="2052188" indent="0">
              <a:buNone/>
              <a:defRPr sz="1496"/>
            </a:lvl7pPr>
            <a:lvl8pPr marL="2394219" indent="0">
              <a:buNone/>
              <a:defRPr sz="1496"/>
            </a:lvl8pPr>
            <a:lvl9pPr marL="2736251" indent="0">
              <a:buNone/>
              <a:defRPr sz="1496"/>
            </a:lvl9pPr>
          </a:lstStyle>
          <a:p>
            <a:r>
              <a:rPr lang="fr-FR"/>
              <a:t>Cliquez sur l'icône pour ajouter une image</a:t>
            </a:r>
            <a:endParaRPr lang="en-US" dirty="0"/>
          </a:p>
        </p:txBody>
      </p:sp>
      <p:sp>
        <p:nvSpPr>
          <p:cNvPr id="4" name="Text Placeholder 3"/>
          <p:cNvSpPr>
            <a:spLocks noGrp="1"/>
          </p:cNvSpPr>
          <p:nvPr>
            <p:ph type="body" sz="half" idx="2"/>
          </p:nvPr>
        </p:nvSpPr>
        <p:spPr>
          <a:xfrm>
            <a:off x="471178" y="2971800"/>
            <a:ext cx="2206252" cy="5505627"/>
          </a:xfrm>
        </p:spPr>
        <p:txBody>
          <a:bodyPr/>
          <a:lstStyle>
            <a:lvl1pPr marL="0" indent="0">
              <a:buNone/>
              <a:defRPr sz="1197"/>
            </a:lvl1pPr>
            <a:lvl2pPr marL="342031" indent="0">
              <a:buNone/>
              <a:defRPr sz="1047"/>
            </a:lvl2pPr>
            <a:lvl3pPr marL="684063" indent="0">
              <a:buNone/>
              <a:defRPr sz="898"/>
            </a:lvl3pPr>
            <a:lvl4pPr marL="1026094" indent="0">
              <a:buNone/>
              <a:defRPr sz="748"/>
            </a:lvl4pPr>
            <a:lvl5pPr marL="1368125" indent="0">
              <a:buNone/>
              <a:defRPr sz="748"/>
            </a:lvl5pPr>
            <a:lvl6pPr marL="1710157" indent="0">
              <a:buNone/>
              <a:defRPr sz="748"/>
            </a:lvl6pPr>
            <a:lvl7pPr marL="2052188" indent="0">
              <a:buNone/>
              <a:defRPr sz="748"/>
            </a:lvl7pPr>
            <a:lvl8pPr marL="2394219" indent="0">
              <a:buNone/>
              <a:defRPr sz="748"/>
            </a:lvl8pPr>
            <a:lvl9pPr marL="2736251" indent="0">
              <a:buNone/>
              <a:defRPr sz="748"/>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4621CEF-7666-4D4B-99D0-8EDA49C7D85F}" type="datetimeFigureOut">
              <a:rPr lang="fr-FR" smtClean="0"/>
              <a:t>26/06/2024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93428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0287" y="527405"/>
            <a:ext cx="5899964"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0287" y="2637014"/>
            <a:ext cx="5899964"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0287" y="9181397"/>
            <a:ext cx="1539121" cy="527403"/>
          </a:xfrm>
          <a:prstGeom prst="rect">
            <a:avLst/>
          </a:prstGeom>
        </p:spPr>
        <p:txBody>
          <a:bodyPr vert="horz" lIns="91440" tIns="45720" rIns="91440" bIns="45720" rtlCol="0" anchor="ctr"/>
          <a:lstStyle>
            <a:lvl1pPr algn="l">
              <a:defRPr sz="898">
                <a:solidFill>
                  <a:schemeClr val="tx1">
                    <a:tint val="75000"/>
                  </a:schemeClr>
                </a:solidFill>
              </a:defRPr>
            </a:lvl1pPr>
          </a:lstStyle>
          <a:p>
            <a:fld id="{84621CEF-7666-4D4B-99D0-8EDA49C7D85F}" type="datetimeFigureOut">
              <a:rPr lang="fr-FR" smtClean="0"/>
              <a:t>26/06/2024</a:t>
            </a:fld>
            <a:endParaRPr lang="fr-FR"/>
          </a:p>
        </p:txBody>
      </p:sp>
      <p:sp>
        <p:nvSpPr>
          <p:cNvPr id="5" name="Footer Placeholder 4"/>
          <p:cNvSpPr>
            <a:spLocks noGrp="1"/>
          </p:cNvSpPr>
          <p:nvPr>
            <p:ph type="ftr" sz="quarter" idx="3"/>
          </p:nvPr>
        </p:nvSpPr>
        <p:spPr>
          <a:xfrm>
            <a:off x="2265928" y="9181397"/>
            <a:ext cx="2308682" cy="527403"/>
          </a:xfrm>
          <a:prstGeom prst="rect">
            <a:avLst/>
          </a:prstGeom>
        </p:spPr>
        <p:txBody>
          <a:bodyPr vert="horz" lIns="91440" tIns="45720" rIns="91440" bIns="45720" rtlCol="0" anchor="ctr"/>
          <a:lstStyle>
            <a:lvl1pPr algn="ctr">
              <a:defRPr sz="898">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31130" y="9181397"/>
            <a:ext cx="1539121" cy="527403"/>
          </a:xfrm>
          <a:prstGeom prst="rect">
            <a:avLst/>
          </a:prstGeom>
        </p:spPr>
        <p:txBody>
          <a:bodyPr vert="horz" lIns="91440" tIns="45720" rIns="91440" bIns="45720" rtlCol="0" anchor="ctr"/>
          <a:lstStyle>
            <a:lvl1pPr algn="r">
              <a:defRPr sz="898">
                <a:solidFill>
                  <a:schemeClr val="tx1">
                    <a:tint val="75000"/>
                  </a:schemeClr>
                </a:solidFill>
              </a:defRPr>
            </a:lvl1pPr>
          </a:lstStyle>
          <a:p>
            <a:fld id="{63EB7B0C-282A-4AE0-9A63-831EF85FA5BF}" type="slidenum">
              <a:rPr lang="fr-FR" smtClean="0"/>
              <a:t>‹N°›</a:t>
            </a:fld>
            <a:endParaRPr lang="fr-FR"/>
          </a:p>
        </p:txBody>
      </p:sp>
    </p:spTree>
    <p:extLst>
      <p:ext uri="{BB962C8B-B14F-4D97-AF65-F5344CB8AC3E}">
        <p14:creationId xmlns:p14="http://schemas.microsoft.com/office/powerpoint/2010/main" val="2161194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4063" rtl="0" eaLnBrk="1" latinLnBrk="0" hangingPunct="1">
        <a:lnSpc>
          <a:spcPct val="90000"/>
        </a:lnSpc>
        <a:spcBef>
          <a:spcPct val="0"/>
        </a:spcBef>
        <a:buNone/>
        <a:defRPr sz="3292" kern="1200">
          <a:solidFill>
            <a:schemeClr val="tx1"/>
          </a:solidFill>
          <a:latin typeface="+mj-lt"/>
          <a:ea typeface="+mj-ea"/>
          <a:cs typeface="+mj-cs"/>
        </a:defRPr>
      </a:lvl1pPr>
    </p:titleStyle>
    <p:bodyStyle>
      <a:lvl1pPr marL="171016" indent="-171016" algn="l" defTabSz="684063" rtl="0" eaLnBrk="1" latinLnBrk="0" hangingPunct="1">
        <a:lnSpc>
          <a:spcPct val="90000"/>
        </a:lnSpc>
        <a:spcBef>
          <a:spcPts val="748"/>
        </a:spcBef>
        <a:buFont typeface="Arial" panose="020B0604020202020204" pitchFamily="34" charset="0"/>
        <a:buChar char="•"/>
        <a:defRPr sz="2095" kern="1200">
          <a:solidFill>
            <a:schemeClr val="tx1"/>
          </a:solidFill>
          <a:latin typeface="+mn-lt"/>
          <a:ea typeface="+mn-ea"/>
          <a:cs typeface="+mn-cs"/>
        </a:defRPr>
      </a:lvl1pPr>
      <a:lvl2pPr marL="513047" indent="-171016" algn="l" defTabSz="684063" rtl="0" eaLnBrk="1" latinLnBrk="0" hangingPunct="1">
        <a:lnSpc>
          <a:spcPct val="90000"/>
        </a:lnSpc>
        <a:spcBef>
          <a:spcPts val="374"/>
        </a:spcBef>
        <a:buFont typeface="Arial" panose="020B0604020202020204" pitchFamily="34" charset="0"/>
        <a:buChar char="•"/>
        <a:defRPr sz="1795" kern="1200">
          <a:solidFill>
            <a:schemeClr val="tx1"/>
          </a:solidFill>
          <a:latin typeface="+mn-lt"/>
          <a:ea typeface="+mn-ea"/>
          <a:cs typeface="+mn-cs"/>
        </a:defRPr>
      </a:lvl2pPr>
      <a:lvl3pPr marL="855078" indent="-171016" algn="l" defTabSz="684063" rtl="0" eaLnBrk="1" latinLnBrk="0" hangingPunct="1">
        <a:lnSpc>
          <a:spcPct val="90000"/>
        </a:lnSpc>
        <a:spcBef>
          <a:spcPts val="374"/>
        </a:spcBef>
        <a:buFont typeface="Arial" panose="020B0604020202020204" pitchFamily="34" charset="0"/>
        <a:buChar char="•"/>
        <a:defRPr sz="1496" kern="1200">
          <a:solidFill>
            <a:schemeClr val="tx1"/>
          </a:solidFill>
          <a:latin typeface="+mn-lt"/>
          <a:ea typeface="+mn-ea"/>
          <a:cs typeface="+mn-cs"/>
        </a:defRPr>
      </a:lvl3pPr>
      <a:lvl4pPr marL="1197110"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4pPr>
      <a:lvl5pPr marL="1539141"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5pPr>
      <a:lvl6pPr marL="1881172"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6pPr>
      <a:lvl7pPr marL="2223204"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7pPr>
      <a:lvl8pPr marL="2565235"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8pPr>
      <a:lvl9pPr marL="2907266"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9pPr>
    </p:bodyStyle>
    <p:otherStyle>
      <a:defPPr>
        <a:defRPr lang="en-US"/>
      </a:defPPr>
      <a:lvl1pPr marL="0" algn="l" defTabSz="684063" rtl="0" eaLnBrk="1" latinLnBrk="0" hangingPunct="1">
        <a:defRPr sz="1347" kern="1200">
          <a:solidFill>
            <a:schemeClr val="tx1"/>
          </a:solidFill>
          <a:latin typeface="+mn-lt"/>
          <a:ea typeface="+mn-ea"/>
          <a:cs typeface="+mn-cs"/>
        </a:defRPr>
      </a:lvl1pPr>
      <a:lvl2pPr marL="342031" algn="l" defTabSz="684063" rtl="0" eaLnBrk="1" latinLnBrk="0" hangingPunct="1">
        <a:defRPr sz="1347" kern="1200">
          <a:solidFill>
            <a:schemeClr val="tx1"/>
          </a:solidFill>
          <a:latin typeface="+mn-lt"/>
          <a:ea typeface="+mn-ea"/>
          <a:cs typeface="+mn-cs"/>
        </a:defRPr>
      </a:lvl2pPr>
      <a:lvl3pPr marL="684063" algn="l" defTabSz="684063" rtl="0" eaLnBrk="1" latinLnBrk="0" hangingPunct="1">
        <a:defRPr sz="1347" kern="1200">
          <a:solidFill>
            <a:schemeClr val="tx1"/>
          </a:solidFill>
          <a:latin typeface="+mn-lt"/>
          <a:ea typeface="+mn-ea"/>
          <a:cs typeface="+mn-cs"/>
        </a:defRPr>
      </a:lvl3pPr>
      <a:lvl4pPr marL="1026094" algn="l" defTabSz="684063" rtl="0" eaLnBrk="1" latinLnBrk="0" hangingPunct="1">
        <a:defRPr sz="1347" kern="1200">
          <a:solidFill>
            <a:schemeClr val="tx1"/>
          </a:solidFill>
          <a:latin typeface="+mn-lt"/>
          <a:ea typeface="+mn-ea"/>
          <a:cs typeface="+mn-cs"/>
        </a:defRPr>
      </a:lvl4pPr>
      <a:lvl5pPr marL="1368125" algn="l" defTabSz="684063" rtl="0" eaLnBrk="1" latinLnBrk="0" hangingPunct="1">
        <a:defRPr sz="1347" kern="1200">
          <a:solidFill>
            <a:schemeClr val="tx1"/>
          </a:solidFill>
          <a:latin typeface="+mn-lt"/>
          <a:ea typeface="+mn-ea"/>
          <a:cs typeface="+mn-cs"/>
        </a:defRPr>
      </a:lvl5pPr>
      <a:lvl6pPr marL="1710157" algn="l" defTabSz="684063" rtl="0" eaLnBrk="1" latinLnBrk="0" hangingPunct="1">
        <a:defRPr sz="1347" kern="1200">
          <a:solidFill>
            <a:schemeClr val="tx1"/>
          </a:solidFill>
          <a:latin typeface="+mn-lt"/>
          <a:ea typeface="+mn-ea"/>
          <a:cs typeface="+mn-cs"/>
        </a:defRPr>
      </a:lvl6pPr>
      <a:lvl7pPr marL="2052188" algn="l" defTabSz="684063" rtl="0" eaLnBrk="1" latinLnBrk="0" hangingPunct="1">
        <a:defRPr sz="1347" kern="1200">
          <a:solidFill>
            <a:schemeClr val="tx1"/>
          </a:solidFill>
          <a:latin typeface="+mn-lt"/>
          <a:ea typeface="+mn-ea"/>
          <a:cs typeface="+mn-cs"/>
        </a:defRPr>
      </a:lvl7pPr>
      <a:lvl8pPr marL="2394219" algn="l" defTabSz="684063" rtl="0" eaLnBrk="1" latinLnBrk="0" hangingPunct="1">
        <a:defRPr sz="1347" kern="1200">
          <a:solidFill>
            <a:schemeClr val="tx1"/>
          </a:solidFill>
          <a:latin typeface="+mn-lt"/>
          <a:ea typeface="+mn-ea"/>
          <a:cs typeface="+mn-cs"/>
        </a:defRPr>
      </a:lvl8pPr>
      <a:lvl9pPr marL="2736251" algn="l" defTabSz="684063" rtl="0" eaLnBrk="1" latinLnBrk="0" hangingPunct="1">
        <a:defRPr sz="13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recrutement@villeneuveloubet.fr"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recrutement@villeneuveloubet.fr"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68AB5FB4-EDFB-4979-8CF2-1705BC60A969}"/>
              </a:ext>
            </a:extLst>
          </p:cNvPr>
          <p:cNvSpPr>
            <a:spLocks noGrp="1"/>
          </p:cNvSpPr>
          <p:nvPr>
            <p:ph type="subTitle" idx="1"/>
          </p:nvPr>
        </p:nvSpPr>
        <p:spPr>
          <a:xfrm>
            <a:off x="2235200" y="0"/>
            <a:ext cx="4605338" cy="2032000"/>
          </a:xfrm>
          <a:solidFill>
            <a:srgbClr val="FCC8E9"/>
          </a:solidFill>
          <a:ln>
            <a:solidFill>
              <a:srgbClr val="FF0000"/>
            </a:solidFill>
          </a:ln>
        </p:spPr>
        <p:txBody>
          <a:bodyPr>
            <a:normAutofit fontScale="92500" lnSpcReduction="10000"/>
          </a:bodyPr>
          <a:lstStyle/>
          <a:p>
            <a:endParaRPr lang="fr-FR" b="1" dirty="0"/>
          </a:p>
          <a:p>
            <a:r>
              <a:rPr lang="fr-FR" b="1" dirty="0">
                <a:highlight>
                  <a:srgbClr val="FF00FF"/>
                </a:highlight>
              </a:rPr>
              <a:t>AGENT D’ENTRETIEN</a:t>
            </a:r>
          </a:p>
          <a:p>
            <a:endParaRPr lang="fr-FR" dirty="0"/>
          </a:p>
          <a:p>
            <a:r>
              <a:rPr lang="fr-FR" dirty="0"/>
              <a:t>AU SEIN DU SERVICE PETITE ENFANCE</a:t>
            </a:r>
            <a:endParaRPr lang="fr-FR" u="sng" dirty="0"/>
          </a:p>
          <a:p>
            <a:r>
              <a:rPr lang="fr-FR" dirty="0"/>
              <a:t>Poste vacant </a:t>
            </a:r>
            <a:r>
              <a:rPr lang="fr-FR" b="1" dirty="0"/>
              <a:t>CDD 12 mois</a:t>
            </a:r>
          </a:p>
          <a:p>
            <a:r>
              <a:rPr lang="fr-FR" dirty="0"/>
              <a:t>Cadre d’emplois des Adjoints Techniques Territoriaux</a:t>
            </a:r>
          </a:p>
        </p:txBody>
      </p:sp>
      <p:sp>
        <p:nvSpPr>
          <p:cNvPr id="6" name="ZoneTexte 5">
            <a:extLst>
              <a:ext uri="{FF2B5EF4-FFF2-40B4-BE49-F238E27FC236}">
                <a16:creationId xmlns:a16="http://schemas.microsoft.com/office/drawing/2014/main" id="{0404F546-45AA-45BF-8AD4-B6D23105983C}"/>
              </a:ext>
            </a:extLst>
          </p:cNvPr>
          <p:cNvSpPr txBox="1"/>
          <p:nvPr/>
        </p:nvSpPr>
        <p:spPr>
          <a:xfrm>
            <a:off x="0" y="2028389"/>
            <a:ext cx="2235200" cy="4678204"/>
          </a:xfrm>
          <a:prstGeom prst="rect">
            <a:avLst/>
          </a:prstGeom>
          <a:solidFill>
            <a:srgbClr val="FCC8E9"/>
          </a:solidFill>
          <a:ln>
            <a:solidFill>
              <a:srgbClr val="FF0000"/>
            </a:solidFill>
          </a:ln>
        </p:spPr>
        <p:txBody>
          <a:bodyPr wrap="square" rtlCol="0">
            <a:spAutoFit/>
          </a:bodyPr>
          <a:lstStyle/>
          <a:p>
            <a:pPr algn="just"/>
            <a:endParaRPr lang="fr-FR" sz="1200" dirty="0"/>
          </a:p>
          <a:p>
            <a:pPr algn="just"/>
            <a:endParaRPr lang="fr-FR" sz="1200" dirty="0"/>
          </a:p>
          <a:p>
            <a:pPr algn="just"/>
            <a:r>
              <a:rPr lang="fr-FR" sz="1200" dirty="0"/>
              <a:t>Villeneuve-Loubet dotée de près de 4km de plages, la commune affiche sans rougir l’image d’une station balnéaire active avec son port de plaisance au cœur de la célèbre Marina Baire des Anges.</a:t>
            </a:r>
          </a:p>
          <a:p>
            <a:pPr algn="just"/>
            <a:r>
              <a:rPr lang="fr-FR" sz="1200" dirty="0"/>
              <a:t>Sa situation privilégiée, proche des grands centres comme Nice, Monaco ou Cannes, en fait une destination de choix pour y vivre.</a:t>
            </a:r>
          </a:p>
          <a:p>
            <a:endParaRPr lang="fr-FR" sz="1000"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
        <p:nvSpPr>
          <p:cNvPr id="7" name="ZoneTexte 6">
            <a:extLst>
              <a:ext uri="{FF2B5EF4-FFF2-40B4-BE49-F238E27FC236}">
                <a16:creationId xmlns:a16="http://schemas.microsoft.com/office/drawing/2014/main" id="{7BD22669-F346-4E39-9470-0B045F8918E9}"/>
              </a:ext>
            </a:extLst>
          </p:cNvPr>
          <p:cNvSpPr txBox="1"/>
          <p:nvPr/>
        </p:nvSpPr>
        <p:spPr>
          <a:xfrm>
            <a:off x="0" y="6606463"/>
            <a:ext cx="2235200" cy="3185487"/>
          </a:xfrm>
          <a:prstGeom prst="rect">
            <a:avLst/>
          </a:prstGeom>
          <a:solidFill>
            <a:srgbClr val="FCC8E9"/>
          </a:solidFill>
          <a:ln>
            <a:solidFill>
              <a:srgbClr val="FF0000"/>
            </a:solidFill>
          </a:ln>
        </p:spPr>
        <p:txBody>
          <a:bodyPr wrap="square" rtlCol="0">
            <a:spAutoFit/>
          </a:bodyPr>
          <a:lstStyle/>
          <a:p>
            <a:pPr algn="just"/>
            <a:endParaRPr lang="fr-FR" sz="1200" b="1" dirty="0"/>
          </a:p>
          <a:p>
            <a:pPr algn="just"/>
            <a:r>
              <a:rPr lang="fr-FR" sz="1200" b="1" dirty="0"/>
              <a:t>Candidatures :</a:t>
            </a:r>
          </a:p>
          <a:p>
            <a:pPr algn="just"/>
            <a:endParaRPr lang="fr-FR" sz="1200" dirty="0"/>
          </a:p>
          <a:p>
            <a:pPr algn="just"/>
            <a:r>
              <a:rPr lang="fr-FR" sz="1200" dirty="0"/>
              <a:t>Les candidatures sont à adresser à Monsieur le Mairie de Villeneuve-Loubet</a:t>
            </a:r>
          </a:p>
          <a:p>
            <a:pPr algn="just"/>
            <a:endParaRPr lang="fr-FR" sz="1200" dirty="0"/>
          </a:p>
          <a:p>
            <a:pPr algn="just"/>
            <a:r>
              <a:rPr lang="fr-FR" sz="1200" dirty="0"/>
              <a:t>Hôtel de Ville – Place de la république – 06270 VILLENEUVE LOUBET</a:t>
            </a:r>
          </a:p>
          <a:p>
            <a:pPr algn="just"/>
            <a:endParaRPr lang="fr-FR" sz="1100" dirty="0"/>
          </a:p>
          <a:p>
            <a:pPr algn="just"/>
            <a:r>
              <a:rPr lang="fr-FR" sz="1100" dirty="0">
                <a:hlinkClick r:id="rId2"/>
              </a:rPr>
              <a:t>recrutement@villeneuveloubet.fr</a:t>
            </a:r>
            <a:endParaRPr lang="fr-FR" sz="1100" dirty="0"/>
          </a:p>
          <a:p>
            <a:pPr algn="just"/>
            <a:endParaRPr lang="fr-FR" sz="1600" b="1" dirty="0">
              <a:solidFill>
                <a:srgbClr val="FF0000"/>
              </a:solidFill>
            </a:endParaRPr>
          </a:p>
          <a:p>
            <a:pPr algn="ctr"/>
            <a:r>
              <a:rPr lang="fr-FR" sz="1600" b="1" dirty="0">
                <a:solidFill>
                  <a:srgbClr val="FF0000"/>
                </a:solidFill>
              </a:rPr>
              <a:t>Poste à pourvoir le </a:t>
            </a:r>
          </a:p>
          <a:p>
            <a:pPr algn="ctr"/>
            <a:r>
              <a:rPr lang="fr-FR" sz="1600" b="1" dirty="0">
                <a:solidFill>
                  <a:srgbClr val="FF0000"/>
                </a:solidFill>
              </a:rPr>
              <a:t>26 AOUT 2024</a:t>
            </a:r>
          </a:p>
          <a:p>
            <a:pPr algn="just"/>
            <a:endParaRPr lang="fr-FR" sz="1100" dirty="0"/>
          </a:p>
        </p:txBody>
      </p:sp>
      <p:pic>
        <p:nvPicPr>
          <p:cNvPr id="9" name="Image 8">
            <a:extLst>
              <a:ext uri="{FF2B5EF4-FFF2-40B4-BE49-F238E27FC236}">
                <a16:creationId xmlns:a16="http://schemas.microsoft.com/office/drawing/2014/main" id="{AB73B618-52CE-4329-8035-9E95276D5F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 y="431800"/>
            <a:ext cx="1993900" cy="1107722"/>
          </a:xfrm>
          <a:prstGeom prst="rect">
            <a:avLst/>
          </a:prstGeom>
        </p:spPr>
      </p:pic>
      <p:pic>
        <p:nvPicPr>
          <p:cNvPr id="11" name="Image 10" descr="Une image contenant carte&#10;&#10;Description générée automatiquement">
            <a:extLst>
              <a:ext uri="{FF2B5EF4-FFF2-40B4-BE49-F238E27FC236}">
                <a16:creationId xmlns:a16="http://schemas.microsoft.com/office/drawing/2014/main" id="{9362CD72-B4B4-4D38-A4B6-12DCBA85B27D}"/>
              </a:ext>
            </a:extLst>
          </p:cNvPr>
          <p:cNvPicPr>
            <a:picLocks noChangeAspect="1"/>
          </p:cNvPicPr>
          <p:nvPr/>
        </p:nvPicPr>
        <p:blipFill>
          <a:blip r:embed="rId4"/>
          <a:stretch>
            <a:fillRect/>
          </a:stretch>
        </p:blipFill>
        <p:spPr>
          <a:xfrm>
            <a:off x="0" y="4610100"/>
            <a:ext cx="2235200" cy="1996363"/>
          </a:xfrm>
          <a:prstGeom prst="rect">
            <a:avLst/>
          </a:prstGeom>
        </p:spPr>
      </p:pic>
      <p:sp>
        <p:nvSpPr>
          <p:cNvPr id="12" name="ZoneTexte 11">
            <a:extLst>
              <a:ext uri="{FF2B5EF4-FFF2-40B4-BE49-F238E27FC236}">
                <a16:creationId xmlns:a16="http://schemas.microsoft.com/office/drawing/2014/main" id="{DCDB8462-EE5B-499C-970E-8993CE41AE48}"/>
              </a:ext>
            </a:extLst>
          </p:cNvPr>
          <p:cNvSpPr txBox="1"/>
          <p:nvPr/>
        </p:nvSpPr>
        <p:spPr>
          <a:xfrm>
            <a:off x="2235200" y="2032000"/>
            <a:ext cx="4605338" cy="7386638"/>
          </a:xfrm>
          <a:prstGeom prst="rect">
            <a:avLst/>
          </a:prstGeom>
          <a:noFill/>
        </p:spPr>
        <p:txBody>
          <a:bodyPr wrap="square" rtlCol="0">
            <a:spAutoFit/>
          </a:bodyPr>
          <a:lstStyle/>
          <a:p>
            <a:endParaRPr lang="fr-FR" sz="1200" dirty="0"/>
          </a:p>
          <a:p>
            <a:r>
              <a:rPr lang="fr-FR" sz="1200" dirty="0"/>
              <a:t>Au sein du Service petite Enfance, et sous la responsabilité de la Directrice de la structure d’accueil, vous serez en particulier chargé de :</a:t>
            </a:r>
          </a:p>
          <a:p>
            <a:endParaRPr lang="fr-FR" sz="1200" dirty="0"/>
          </a:p>
          <a:p>
            <a:r>
              <a:rPr lang="fr-FR" sz="1200" b="1" dirty="0"/>
              <a:t>Missions :</a:t>
            </a:r>
          </a:p>
          <a:p>
            <a:endParaRPr lang="fr-FR" sz="1200" dirty="0"/>
          </a:p>
          <a:p>
            <a:pPr algn="just"/>
            <a:r>
              <a:rPr lang="fr-FR" sz="1200" b="1" dirty="0"/>
              <a:t>Entretien et contrôle des sections </a:t>
            </a:r>
            <a:r>
              <a:rPr lang="fr-FR" sz="1200" dirty="0"/>
              <a:t>Entretien du linge et s’assurer de la bonne répartition dans les sections. Nettoyage et désinfection des tables à langer, des WC, de la robinetterie, des miroirs ainsi que des distributeurs dans les salles de changes. Nettoyage et désinfection des structures de motricité. Nettoyage et désinfection des jouets ainsi que du matériel pédagogique. Nettoyage et désinfection des sols, des tapis, des surfaces, du mobilier, des portes, des poignées, des interrupteurs, des vitres (salles de jeux, dortoirs).</a:t>
            </a:r>
          </a:p>
          <a:p>
            <a:pPr algn="just"/>
            <a:r>
              <a:rPr lang="fr-FR" sz="1200" b="1" dirty="0"/>
              <a:t>Entretien et contrôle des parties communes </a:t>
            </a:r>
            <a:r>
              <a:rPr lang="fr-FR" sz="1200" dirty="0"/>
              <a:t>Entretien des machines : lave-linge, sèche-linge, micro-ondes, fours, réfrigérateur. Nettoyage et désinfection des sols, des surfaces, du mobilier, des vitres, des portes, des poignées et des interrupteurs (cuisine, réserve et couloirs). </a:t>
            </a:r>
          </a:p>
          <a:p>
            <a:pPr algn="just"/>
            <a:r>
              <a:rPr lang="fr-FR" sz="1200" b="1" dirty="0"/>
              <a:t>Entretien et contrôle des locaux du personnel </a:t>
            </a:r>
            <a:r>
              <a:rPr lang="fr-FR" sz="1200" dirty="0"/>
              <a:t>Nettoyage et désinfection des WC, de la douche, de la robinetterie, des miroirs ainsi que des distributeurs. Nettoyage et désinfection des sols, des surfaces, du mobilier, des portes, des poignées  et des interrupteurs (office, vestiaires).</a:t>
            </a:r>
          </a:p>
          <a:p>
            <a:pPr algn="just"/>
            <a:r>
              <a:rPr lang="fr-FR" sz="1200" b="1" dirty="0"/>
              <a:t>Entretien et contrôle des surfaces extérieures </a:t>
            </a:r>
            <a:r>
              <a:rPr lang="fr-FR" sz="1200" dirty="0"/>
              <a:t>Balayage des entrées et des façades extérieures ainsi que du mobilier extérieur.</a:t>
            </a:r>
          </a:p>
          <a:p>
            <a:pPr algn="just"/>
            <a:r>
              <a:rPr lang="fr-FR" sz="1200" b="1" dirty="0"/>
              <a:t>Entretien et contrôle du matériel </a:t>
            </a:r>
            <a:r>
              <a:rPr lang="fr-FR" sz="1200" dirty="0"/>
              <a:t>Nettoyage et désinfection du chariot et de tout le matériel de nettoyage, Inventaire des produits d’entretien et gestion du stock.</a:t>
            </a:r>
          </a:p>
          <a:p>
            <a:pPr algn="just"/>
            <a:r>
              <a:rPr lang="fr-FR" sz="1200" b="1" dirty="0"/>
              <a:t>Tri et évacuation des déchets </a:t>
            </a:r>
            <a:r>
              <a:rPr lang="fr-FR" sz="1200" dirty="0"/>
              <a:t>Nettoyage des containers et poubelles, Vider et sortir les poubelles et containers de la crèche tous les jours (poubelles jaunes le lundi et le jeudi).</a:t>
            </a:r>
            <a:endParaRPr lang="fr-FR" sz="1200" b="1" dirty="0"/>
          </a:p>
          <a:p>
            <a:pPr algn="just"/>
            <a:r>
              <a:rPr lang="fr-FR" sz="1200" b="1" dirty="0"/>
              <a:t>Entretien et contrôle des locaux du Service  Administratif Petite Enfance </a:t>
            </a:r>
            <a:r>
              <a:rPr lang="fr-FR" sz="1200" dirty="0"/>
              <a:t>Mission exceptionnelle, en cas de besoin de service car essentiellement effectuée par l’agent de la crèche des rives, Nettoyage des sols, surfaces, portes et vitres.</a:t>
            </a:r>
            <a:endParaRPr lang="fr-FR" sz="1200" b="1" dirty="0"/>
          </a:p>
          <a:p>
            <a:pPr algn="just"/>
            <a:r>
              <a:rPr lang="fr-FR" sz="1200" b="1" dirty="0"/>
              <a:t>AUTRES MISSION </a:t>
            </a:r>
            <a:r>
              <a:rPr lang="fr-FR" sz="1200" dirty="0"/>
              <a:t>Interventions dans les services en cas d’absence de personnel</a:t>
            </a:r>
          </a:p>
          <a:p>
            <a:endParaRPr lang="fr-FR" sz="1200" b="1" dirty="0"/>
          </a:p>
          <a:p>
            <a:endParaRPr lang="fr-FR" dirty="0"/>
          </a:p>
        </p:txBody>
      </p:sp>
    </p:spTree>
    <p:extLst>
      <p:ext uri="{BB962C8B-B14F-4D97-AF65-F5344CB8AC3E}">
        <p14:creationId xmlns:p14="http://schemas.microsoft.com/office/powerpoint/2010/main" val="3382246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68AB5FB4-EDFB-4979-8CF2-1705BC60A969}"/>
              </a:ext>
            </a:extLst>
          </p:cNvPr>
          <p:cNvSpPr>
            <a:spLocks noGrp="1"/>
          </p:cNvSpPr>
          <p:nvPr>
            <p:ph type="subTitle" idx="1"/>
          </p:nvPr>
        </p:nvSpPr>
        <p:spPr>
          <a:xfrm>
            <a:off x="2235200" y="0"/>
            <a:ext cx="4605338" cy="2032000"/>
          </a:xfrm>
          <a:solidFill>
            <a:srgbClr val="FCC8E9"/>
          </a:solidFill>
          <a:ln>
            <a:solidFill>
              <a:srgbClr val="FF0000"/>
            </a:solidFill>
          </a:ln>
        </p:spPr>
        <p:txBody>
          <a:bodyPr>
            <a:normAutofit fontScale="92500" lnSpcReduction="10000"/>
          </a:bodyPr>
          <a:lstStyle/>
          <a:p>
            <a:endParaRPr lang="fr-FR" b="1" dirty="0"/>
          </a:p>
          <a:p>
            <a:r>
              <a:rPr lang="fr-FR" b="1" dirty="0">
                <a:highlight>
                  <a:srgbClr val="FF00FF"/>
                </a:highlight>
              </a:rPr>
              <a:t>AGENT D’ENTRETIEN</a:t>
            </a:r>
          </a:p>
          <a:p>
            <a:endParaRPr lang="fr-FR" dirty="0"/>
          </a:p>
          <a:p>
            <a:r>
              <a:rPr lang="fr-FR" dirty="0"/>
              <a:t>AU SEIN DU SERVICE PETITE ENFANCE</a:t>
            </a:r>
            <a:endParaRPr lang="fr-FR" u="sng" dirty="0"/>
          </a:p>
          <a:p>
            <a:r>
              <a:rPr lang="fr-FR" dirty="0"/>
              <a:t>Poste vacant </a:t>
            </a:r>
            <a:r>
              <a:rPr lang="fr-FR" b="1" dirty="0"/>
              <a:t>CDD 12 mois</a:t>
            </a:r>
          </a:p>
          <a:p>
            <a:r>
              <a:rPr lang="fr-FR" dirty="0"/>
              <a:t>Cadre d’emplois des Adjoints Techniques Territoriaux</a:t>
            </a:r>
          </a:p>
        </p:txBody>
      </p:sp>
      <p:sp>
        <p:nvSpPr>
          <p:cNvPr id="6" name="ZoneTexte 5">
            <a:extLst>
              <a:ext uri="{FF2B5EF4-FFF2-40B4-BE49-F238E27FC236}">
                <a16:creationId xmlns:a16="http://schemas.microsoft.com/office/drawing/2014/main" id="{0404F546-45AA-45BF-8AD4-B6D23105983C}"/>
              </a:ext>
            </a:extLst>
          </p:cNvPr>
          <p:cNvSpPr txBox="1"/>
          <p:nvPr/>
        </p:nvSpPr>
        <p:spPr>
          <a:xfrm>
            <a:off x="0" y="2028389"/>
            <a:ext cx="2235200" cy="4678204"/>
          </a:xfrm>
          <a:prstGeom prst="rect">
            <a:avLst/>
          </a:prstGeom>
          <a:solidFill>
            <a:srgbClr val="FCC8E9"/>
          </a:solidFill>
          <a:ln>
            <a:solidFill>
              <a:srgbClr val="FF0000"/>
            </a:solidFill>
          </a:ln>
        </p:spPr>
        <p:txBody>
          <a:bodyPr wrap="square" rtlCol="0">
            <a:spAutoFit/>
          </a:bodyPr>
          <a:lstStyle/>
          <a:p>
            <a:pPr algn="just"/>
            <a:endParaRPr lang="fr-FR" sz="1200" dirty="0"/>
          </a:p>
          <a:p>
            <a:pPr algn="just"/>
            <a:endParaRPr lang="fr-FR" sz="1200" dirty="0"/>
          </a:p>
          <a:p>
            <a:pPr algn="just"/>
            <a:r>
              <a:rPr lang="fr-FR" sz="1200" dirty="0"/>
              <a:t>Villeneuve-Loubet dotée de près de 4km de plages, la commune affiche sans rougir l’image d’une station balnéaire active avec son port de plaisance au cœur de la célèbre Marina Baire des Anges.</a:t>
            </a:r>
          </a:p>
          <a:p>
            <a:pPr algn="just"/>
            <a:r>
              <a:rPr lang="fr-FR" sz="1200" dirty="0"/>
              <a:t>Sa situation privilégiée, proche des grands centres comme Nice, Monaco ou Cannes, en fait une destination de choix pour y vivre.</a:t>
            </a:r>
          </a:p>
          <a:p>
            <a:endParaRPr lang="fr-FR" sz="1000"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
        <p:nvSpPr>
          <p:cNvPr id="7" name="ZoneTexte 6">
            <a:extLst>
              <a:ext uri="{FF2B5EF4-FFF2-40B4-BE49-F238E27FC236}">
                <a16:creationId xmlns:a16="http://schemas.microsoft.com/office/drawing/2014/main" id="{7BD22669-F346-4E39-9470-0B045F8918E9}"/>
              </a:ext>
            </a:extLst>
          </p:cNvPr>
          <p:cNvSpPr txBox="1"/>
          <p:nvPr/>
        </p:nvSpPr>
        <p:spPr>
          <a:xfrm>
            <a:off x="0" y="6606463"/>
            <a:ext cx="2235200" cy="3185487"/>
          </a:xfrm>
          <a:prstGeom prst="rect">
            <a:avLst/>
          </a:prstGeom>
          <a:solidFill>
            <a:srgbClr val="FCC8E9"/>
          </a:solidFill>
          <a:ln>
            <a:solidFill>
              <a:srgbClr val="FF0000"/>
            </a:solidFill>
          </a:ln>
        </p:spPr>
        <p:txBody>
          <a:bodyPr wrap="square" rtlCol="0">
            <a:spAutoFit/>
          </a:bodyPr>
          <a:lstStyle/>
          <a:p>
            <a:pPr algn="just"/>
            <a:endParaRPr lang="fr-FR" sz="1200" b="1" dirty="0"/>
          </a:p>
          <a:p>
            <a:pPr algn="just"/>
            <a:r>
              <a:rPr lang="fr-FR" sz="1200" b="1" dirty="0"/>
              <a:t>Candidatures :</a:t>
            </a:r>
          </a:p>
          <a:p>
            <a:pPr algn="just"/>
            <a:endParaRPr lang="fr-FR" sz="1200" dirty="0"/>
          </a:p>
          <a:p>
            <a:pPr algn="just"/>
            <a:r>
              <a:rPr lang="fr-FR" sz="1200" dirty="0"/>
              <a:t>Les candidatures sont à adresser à Monsieur le Mairie de Villeneuve-Loubet</a:t>
            </a:r>
          </a:p>
          <a:p>
            <a:pPr algn="just"/>
            <a:endParaRPr lang="fr-FR" sz="1200" dirty="0"/>
          </a:p>
          <a:p>
            <a:pPr algn="just"/>
            <a:r>
              <a:rPr lang="fr-FR" sz="1200" dirty="0"/>
              <a:t>Hôtel de Ville – Place de la république – 06270 VILLENEUVE LOUBET</a:t>
            </a:r>
          </a:p>
          <a:p>
            <a:pPr algn="just"/>
            <a:endParaRPr lang="fr-FR" sz="1100" dirty="0"/>
          </a:p>
          <a:p>
            <a:pPr algn="just"/>
            <a:r>
              <a:rPr lang="fr-FR" sz="1100" dirty="0">
                <a:hlinkClick r:id="rId2"/>
              </a:rPr>
              <a:t>recrutement@villeneuveloubet.fr</a:t>
            </a:r>
            <a:endParaRPr lang="fr-FR" sz="1100" dirty="0"/>
          </a:p>
          <a:p>
            <a:pPr algn="just"/>
            <a:endParaRPr lang="fr-FR" sz="1600" b="1" dirty="0">
              <a:solidFill>
                <a:srgbClr val="FF0000"/>
              </a:solidFill>
            </a:endParaRPr>
          </a:p>
          <a:p>
            <a:pPr algn="ctr"/>
            <a:r>
              <a:rPr lang="fr-FR" sz="1600" b="1" dirty="0">
                <a:solidFill>
                  <a:srgbClr val="FF0000"/>
                </a:solidFill>
              </a:rPr>
              <a:t>Poste à pourvoir le </a:t>
            </a:r>
          </a:p>
          <a:p>
            <a:pPr algn="ctr"/>
            <a:r>
              <a:rPr lang="fr-FR" sz="1600" b="1" dirty="0">
                <a:solidFill>
                  <a:srgbClr val="FF0000"/>
                </a:solidFill>
              </a:rPr>
              <a:t>2 janvier 2022</a:t>
            </a:r>
          </a:p>
          <a:p>
            <a:pPr algn="just"/>
            <a:endParaRPr lang="fr-FR" sz="1100" dirty="0"/>
          </a:p>
        </p:txBody>
      </p:sp>
      <p:pic>
        <p:nvPicPr>
          <p:cNvPr id="9" name="Image 8">
            <a:extLst>
              <a:ext uri="{FF2B5EF4-FFF2-40B4-BE49-F238E27FC236}">
                <a16:creationId xmlns:a16="http://schemas.microsoft.com/office/drawing/2014/main" id="{AB73B618-52CE-4329-8035-9E95276D5F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 y="431800"/>
            <a:ext cx="1993900" cy="1107722"/>
          </a:xfrm>
          <a:prstGeom prst="rect">
            <a:avLst/>
          </a:prstGeom>
        </p:spPr>
      </p:pic>
      <p:pic>
        <p:nvPicPr>
          <p:cNvPr id="11" name="Image 10" descr="Une image contenant carte&#10;&#10;Description générée automatiquement">
            <a:extLst>
              <a:ext uri="{FF2B5EF4-FFF2-40B4-BE49-F238E27FC236}">
                <a16:creationId xmlns:a16="http://schemas.microsoft.com/office/drawing/2014/main" id="{9362CD72-B4B4-4D38-A4B6-12DCBA85B27D}"/>
              </a:ext>
            </a:extLst>
          </p:cNvPr>
          <p:cNvPicPr>
            <a:picLocks noChangeAspect="1"/>
          </p:cNvPicPr>
          <p:nvPr/>
        </p:nvPicPr>
        <p:blipFill>
          <a:blip r:embed="rId4"/>
          <a:stretch>
            <a:fillRect/>
          </a:stretch>
        </p:blipFill>
        <p:spPr>
          <a:xfrm>
            <a:off x="0" y="4610100"/>
            <a:ext cx="2235200" cy="1996363"/>
          </a:xfrm>
          <a:prstGeom prst="rect">
            <a:avLst/>
          </a:prstGeom>
        </p:spPr>
      </p:pic>
      <p:sp>
        <p:nvSpPr>
          <p:cNvPr id="12" name="ZoneTexte 11">
            <a:extLst>
              <a:ext uri="{FF2B5EF4-FFF2-40B4-BE49-F238E27FC236}">
                <a16:creationId xmlns:a16="http://schemas.microsoft.com/office/drawing/2014/main" id="{DCDB8462-EE5B-499C-970E-8993CE41AE48}"/>
              </a:ext>
            </a:extLst>
          </p:cNvPr>
          <p:cNvSpPr txBox="1"/>
          <p:nvPr/>
        </p:nvSpPr>
        <p:spPr>
          <a:xfrm>
            <a:off x="2235200" y="2032000"/>
            <a:ext cx="4605338" cy="4293483"/>
          </a:xfrm>
          <a:prstGeom prst="rect">
            <a:avLst/>
          </a:prstGeom>
          <a:noFill/>
        </p:spPr>
        <p:txBody>
          <a:bodyPr wrap="square" rtlCol="0">
            <a:spAutoFit/>
          </a:bodyPr>
          <a:lstStyle/>
          <a:p>
            <a:endParaRPr lang="fr-FR" sz="1200" b="1" dirty="0"/>
          </a:p>
          <a:p>
            <a:endParaRPr lang="fr-FR" sz="1200" b="1" dirty="0"/>
          </a:p>
          <a:p>
            <a:r>
              <a:rPr lang="fr-FR" sz="1200" b="1" dirty="0"/>
              <a:t>Compétences particulières :</a:t>
            </a:r>
            <a:endParaRPr lang="fr-FR" sz="1200" dirty="0"/>
          </a:p>
          <a:p>
            <a:r>
              <a:rPr lang="fr-FR" sz="1200" dirty="0"/>
              <a:t>-    Rigueur, patience et douceur</a:t>
            </a:r>
          </a:p>
          <a:p>
            <a:pPr marL="171450" indent="-171450">
              <a:buFontTx/>
              <a:buChar char="-"/>
            </a:pPr>
            <a:r>
              <a:rPr lang="fr-FR" sz="1200" dirty="0"/>
              <a:t>Savoir travailler en équipe</a:t>
            </a:r>
          </a:p>
          <a:p>
            <a:pPr marL="171450" indent="-171450">
              <a:buFontTx/>
              <a:buChar char="-"/>
            </a:pPr>
            <a:r>
              <a:rPr lang="fr-FR" sz="1200" dirty="0"/>
              <a:t>Savoir organiser son travail en fonction des salles disponibles, des présences des familles dans les structures</a:t>
            </a:r>
          </a:p>
          <a:p>
            <a:endParaRPr lang="fr-FR" sz="1200" dirty="0"/>
          </a:p>
          <a:p>
            <a:r>
              <a:rPr lang="fr-FR" sz="1200" dirty="0"/>
              <a:t> </a:t>
            </a:r>
          </a:p>
          <a:p>
            <a:r>
              <a:rPr lang="fr-FR" sz="1200" b="1" dirty="0"/>
              <a:t>Rémunération : </a:t>
            </a:r>
            <a:endParaRPr lang="fr-FR" sz="1200" dirty="0"/>
          </a:p>
          <a:p>
            <a:r>
              <a:rPr lang="fr-FR" sz="1200" dirty="0"/>
              <a:t>Statuaire + RIFSEEP (IFSE part fixe et CIA part variable) + 13ème mois indiciaire.</a:t>
            </a:r>
          </a:p>
          <a:p>
            <a:r>
              <a:rPr lang="fr-FR" sz="1200" dirty="0"/>
              <a:t>Participation santé et prévoyance,</a:t>
            </a:r>
          </a:p>
          <a:p>
            <a:endParaRPr lang="fr-FR" sz="1100" dirty="0"/>
          </a:p>
          <a:p>
            <a:r>
              <a:rPr lang="fr-FR" sz="1200" b="1"/>
              <a:t>Temps complet - de travail annualisé</a:t>
            </a:r>
          </a:p>
          <a:p>
            <a:endParaRPr lang="fr-FR" sz="1100" dirty="0"/>
          </a:p>
          <a:p>
            <a:endParaRPr lang="fr-FR" sz="1100" dirty="0"/>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1106103127"/>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TotalTime>
  <Words>654</Words>
  <Application>Microsoft Office PowerPoint</Application>
  <PresentationFormat>Personnalisé</PresentationFormat>
  <Paragraphs>86</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Alexis Lebras</dc:creator>
  <cp:lastModifiedBy>Emilie LE BRAS</cp:lastModifiedBy>
  <cp:revision>25</cp:revision>
  <dcterms:created xsi:type="dcterms:W3CDTF">2021-08-04T11:28:35Z</dcterms:created>
  <dcterms:modified xsi:type="dcterms:W3CDTF">2024-06-26T15:10:33Z</dcterms:modified>
</cp:coreProperties>
</file>